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autoCompressPictures="0">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5143500" type="screen16x9"/>
  <p:notesSz cx="5143500" cy="9144000"/>
  <p:embeddedFontLst>
    <p:embeddedFont>
      <p:font typeface="Inter Light" panose="020B0604020202020204" charset="0"/>
      <p:regular r:id="rId12"/>
    </p:embeddedFont>
    <p:embeddedFont>
      <p:font typeface="Montserrat Medium" panose="00000600000000000000" pitchFamily="2" charset="0"/>
      <p:regular r:id="rId13"/>
    </p:embeddedFont>
  </p:embeddedFontLst>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11"/>
    <p:restoredTop sz="94610"/>
  </p:normalViewPr>
  <p:slideViewPr>
    <p:cSldViewPr snapToGrid="0" snapToObjects="1">
      <p:cViewPr varScale="1">
        <p:scale>
          <a:sx n="219" d="100"/>
          <a:sy n="219" d="100"/>
        </p:scale>
        <p:origin x="120" y="32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319031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1</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2</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5</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6</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7</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8</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9</a:t>
            </a:fld>
            <a:endParaRPr lang="en-US"/>
          </a:p>
        </p:txBody>
      </p:sp>
    </p:spTree>
    <p:extLst>
      <p:ext uri="{BB962C8B-B14F-4D97-AF65-F5344CB8AC3E}">
        <p14:creationId xmlns:p14="http://schemas.microsoft.com/office/powerpoint/2010/main" val="10240869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2.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4.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6.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7.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3" Type="http://schemas.openxmlformats.org/officeDocument/2006/relationships/hyperlink" Target="https://gamma.app/?utm_source=made-with-gamma" TargetMode="External"/><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lide 9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9144000" cy="5143500"/>
          </a:xfrm>
          <a:prstGeom prst="rect">
            <a:avLst/>
          </a:prstGeom>
        </p:spPr>
      </p:pic>
      <p:sp>
        <p:nvSpPr>
          <p:cNvPr id="3" name="Shape 0"/>
          <p:cNvSpPr/>
          <p:nvPr/>
        </p:nvSpPr>
        <p:spPr>
          <a:xfrm>
            <a:off x="0" y="0"/>
            <a:ext cx="9144000" cy="5143500"/>
          </a:xfrm>
          <a:prstGeom prst="rect">
            <a:avLst/>
          </a:prstGeom>
          <a:solidFill>
            <a:srgbClr val="FFFFFF"/>
          </a:solidFill>
          <a:ln/>
        </p:spPr>
      </p:sp>
      <p:pic>
        <p:nvPicPr>
          <p:cNvPr id="4" name="Image 1" descr="preencoded.png">
            <a:hlinkClick r:id="rId3"/>
          </p:cNvPr>
          <p:cNvPicPr>
            <a:picLocks noChangeAspect="1"/>
          </p:cNvPicPr>
          <p:nvPr/>
        </p:nvPicPr>
        <p:blipFill>
          <a:blip r:embed="rId4"/>
          <a:stretch>
            <a:fillRect/>
          </a:stretch>
        </p:blipFill>
        <p:spPr>
          <a:xfrm>
            <a:off x="8029180" y="4844491"/>
            <a:ext cx="1071843" cy="256032"/>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Slide 1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9144000" cy="5143500"/>
          </a:xfrm>
          <a:prstGeom prst="rect">
            <a:avLst/>
          </a:prstGeom>
        </p:spPr>
      </p:pic>
      <p:sp>
        <p:nvSpPr>
          <p:cNvPr id="3" name="Shape 0"/>
          <p:cNvSpPr/>
          <p:nvPr/>
        </p:nvSpPr>
        <p:spPr>
          <a:xfrm>
            <a:off x="0" y="0"/>
            <a:ext cx="9144000" cy="5143500"/>
          </a:xfrm>
          <a:prstGeom prst="rect">
            <a:avLst/>
          </a:prstGeom>
          <a:solidFill>
            <a:srgbClr val="FFFFFF"/>
          </a:solidFill>
          <a:ln/>
        </p:spPr>
        <p:txBody>
          <a:bodyPr/>
          <a:lstStyle/>
          <a:p>
            <a:endParaRPr lang="de-DE"/>
          </a:p>
        </p:txBody>
      </p:sp>
      <p:pic>
        <p:nvPicPr>
          <p:cNvPr id="4" name="Image 1" descr="preencoded.png">
            <a:hlinkClick r:id="rId3"/>
          </p:cNvPr>
          <p:cNvPicPr>
            <a:picLocks noChangeAspect="1"/>
          </p:cNvPicPr>
          <p:nvPr/>
        </p:nvPicPr>
        <p:blipFill>
          <a:blip r:embed="rId4"/>
          <a:stretch>
            <a:fillRect/>
          </a:stretch>
        </p:blipFill>
        <p:spPr>
          <a:xfrm>
            <a:off x="8029180" y="4844491"/>
            <a:ext cx="1071843" cy="256032"/>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Slide 2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9144000" cy="5143500"/>
          </a:xfrm>
          <a:prstGeom prst="rect">
            <a:avLst/>
          </a:prstGeom>
        </p:spPr>
      </p:pic>
      <p:sp>
        <p:nvSpPr>
          <p:cNvPr id="3" name="Shape 0"/>
          <p:cNvSpPr/>
          <p:nvPr/>
        </p:nvSpPr>
        <p:spPr>
          <a:xfrm>
            <a:off x="0" y="0"/>
            <a:ext cx="9144000" cy="5143500"/>
          </a:xfrm>
          <a:prstGeom prst="rect">
            <a:avLst/>
          </a:prstGeom>
          <a:solidFill>
            <a:srgbClr val="FFFFFF"/>
          </a:solidFill>
          <a:ln/>
        </p:spPr>
      </p:sp>
      <p:pic>
        <p:nvPicPr>
          <p:cNvPr id="4" name="Image 1" descr="preencoded.png">
            <a:hlinkClick r:id="rId3"/>
          </p:cNvPr>
          <p:cNvPicPr>
            <a:picLocks noChangeAspect="1"/>
          </p:cNvPicPr>
          <p:nvPr/>
        </p:nvPicPr>
        <p:blipFill>
          <a:blip r:embed="rId4"/>
          <a:stretch>
            <a:fillRect/>
          </a:stretch>
        </p:blipFill>
        <p:spPr>
          <a:xfrm>
            <a:off x="8029180" y="4844491"/>
            <a:ext cx="1071843" cy="256032"/>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Slide 3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9144000" cy="5143500"/>
          </a:xfrm>
          <a:prstGeom prst="rect">
            <a:avLst/>
          </a:prstGeom>
        </p:spPr>
      </p:pic>
      <p:sp>
        <p:nvSpPr>
          <p:cNvPr id="3" name="Shape 0"/>
          <p:cNvSpPr/>
          <p:nvPr/>
        </p:nvSpPr>
        <p:spPr>
          <a:xfrm>
            <a:off x="0" y="0"/>
            <a:ext cx="9144000" cy="5143500"/>
          </a:xfrm>
          <a:prstGeom prst="rect">
            <a:avLst/>
          </a:prstGeom>
          <a:solidFill>
            <a:srgbClr val="FFFFFF"/>
          </a:solidFill>
          <a:ln/>
        </p:spPr>
      </p:sp>
      <p:pic>
        <p:nvPicPr>
          <p:cNvPr id="4" name="Image 1" descr="preencoded.png">
            <a:hlinkClick r:id="rId3"/>
          </p:cNvPr>
          <p:cNvPicPr>
            <a:picLocks noChangeAspect="1"/>
          </p:cNvPicPr>
          <p:nvPr/>
        </p:nvPicPr>
        <p:blipFill>
          <a:blip r:embed="rId4"/>
          <a:stretch>
            <a:fillRect/>
          </a:stretch>
        </p:blipFill>
        <p:spPr>
          <a:xfrm>
            <a:off x="8029180" y="4844491"/>
            <a:ext cx="1071843" cy="25603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Slide 4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9144000" cy="5143500"/>
          </a:xfrm>
          <a:prstGeom prst="rect">
            <a:avLst/>
          </a:prstGeom>
        </p:spPr>
      </p:pic>
      <p:sp>
        <p:nvSpPr>
          <p:cNvPr id="3" name="Shape 0"/>
          <p:cNvSpPr/>
          <p:nvPr/>
        </p:nvSpPr>
        <p:spPr>
          <a:xfrm>
            <a:off x="0" y="0"/>
            <a:ext cx="9144000" cy="5143500"/>
          </a:xfrm>
          <a:prstGeom prst="rect">
            <a:avLst/>
          </a:prstGeom>
          <a:solidFill>
            <a:srgbClr val="FFFFFF"/>
          </a:solidFill>
          <a:ln/>
        </p:spPr>
      </p:sp>
      <p:pic>
        <p:nvPicPr>
          <p:cNvPr id="4" name="Image 1" descr="preencoded.png">
            <a:hlinkClick r:id="rId3"/>
          </p:cNvPr>
          <p:cNvPicPr>
            <a:picLocks noChangeAspect="1"/>
          </p:cNvPicPr>
          <p:nvPr/>
        </p:nvPicPr>
        <p:blipFill>
          <a:blip r:embed="rId4"/>
          <a:stretch>
            <a:fillRect/>
          </a:stretch>
        </p:blipFill>
        <p:spPr>
          <a:xfrm>
            <a:off x="8029180" y="4844491"/>
            <a:ext cx="1071843" cy="256032"/>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Slide 5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9144000" cy="5143500"/>
          </a:xfrm>
          <a:prstGeom prst="rect">
            <a:avLst/>
          </a:prstGeom>
        </p:spPr>
      </p:pic>
      <p:sp>
        <p:nvSpPr>
          <p:cNvPr id="3" name="Shape 0"/>
          <p:cNvSpPr/>
          <p:nvPr/>
        </p:nvSpPr>
        <p:spPr>
          <a:xfrm>
            <a:off x="0" y="0"/>
            <a:ext cx="9144000" cy="5143500"/>
          </a:xfrm>
          <a:prstGeom prst="rect">
            <a:avLst/>
          </a:prstGeom>
          <a:solidFill>
            <a:srgbClr val="FFFFFF"/>
          </a:solidFill>
          <a:ln/>
        </p:spPr>
      </p:sp>
      <p:pic>
        <p:nvPicPr>
          <p:cNvPr id="4" name="Image 1" descr="preencoded.png">
            <a:hlinkClick r:id="rId3"/>
          </p:cNvPr>
          <p:cNvPicPr>
            <a:picLocks noChangeAspect="1"/>
          </p:cNvPicPr>
          <p:nvPr/>
        </p:nvPicPr>
        <p:blipFill>
          <a:blip r:embed="rId4"/>
          <a:stretch>
            <a:fillRect/>
          </a:stretch>
        </p:blipFill>
        <p:spPr>
          <a:xfrm>
            <a:off x="8029180" y="4844491"/>
            <a:ext cx="1071843" cy="256032"/>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Slide 6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9144000" cy="5143500"/>
          </a:xfrm>
          <a:prstGeom prst="rect">
            <a:avLst/>
          </a:prstGeom>
        </p:spPr>
      </p:pic>
      <p:sp>
        <p:nvSpPr>
          <p:cNvPr id="3" name="Shape 0"/>
          <p:cNvSpPr/>
          <p:nvPr/>
        </p:nvSpPr>
        <p:spPr>
          <a:xfrm>
            <a:off x="0" y="0"/>
            <a:ext cx="9144000" cy="5143500"/>
          </a:xfrm>
          <a:prstGeom prst="rect">
            <a:avLst/>
          </a:prstGeom>
          <a:solidFill>
            <a:srgbClr val="FFFFFF"/>
          </a:solidFill>
          <a:ln/>
        </p:spPr>
      </p:sp>
      <p:pic>
        <p:nvPicPr>
          <p:cNvPr id="4" name="Image 1" descr="preencoded.png">
            <a:hlinkClick r:id="rId3"/>
          </p:cNvPr>
          <p:cNvPicPr>
            <a:picLocks noChangeAspect="1"/>
          </p:cNvPicPr>
          <p:nvPr/>
        </p:nvPicPr>
        <p:blipFill>
          <a:blip r:embed="rId4"/>
          <a:stretch>
            <a:fillRect/>
          </a:stretch>
        </p:blipFill>
        <p:spPr>
          <a:xfrm>
            <a:off x="8029180" y="4844491"/>
            <a:ext cx="1071843" cy="256032"/>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lide 7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9144000" cy="5143500"/>
          </a:xfrm>
          <a:prstGeom prst="rect">
            <a:avLst/>
          </a:prstGeom>
        </p:spPr>
      </p:pic>
      <p:sp>
        <p:nvSpPr>
          <p:cNvPr id="3" name="Shape 0"/>
          <p:cNvSpPr/>
          <p:nvPr/>
        </p:nvSpPr>
        <p:spPr>
          <a:xfrm>
            <a:off x="0" y="0"/>
            <a:ext cx="9144000" cy="5143500"/>
          </a:xfrm>
          <a:prstGeom prst="rect">
            <a:avLst/>
          </a:prstGeom>
          <a:solidFill>
            <a:srgbClr val="FFFFFF"/>
          </a:solidFill>
          <a:ln/>
        </p:spPr>
      </p:sp>
      <p:pic>
        <p:nvPicPr>
          <p:cNvPr id="4" name="Image 1" descr="preencoded.png">
            <a:hlinkClick r:id="rId3"/>
          </p:cNvPr>
          <p:cNvPicPr>
            <a:picLocks noChangeAspect="1"/>
          </p:cNvPicPr>
          <p:nvPr/>
        </p:nvPicPr>
        <p:blipFill>
          <a:blip r:embed="rId4"/>
          <a:stretch>
            <a:fillRect/>
          </a:stretch>
        </p:blipFill>
        <p:spPr>
          <a:xfrm>
            <a:off x="8029180" y="4844491"/>
            <a:ext cx="1071843" cy="256032"/>
          </a:xfrm>
          <a:prstGeom prst="rect">
            <a:avLst/>
          </a:prstGeom>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lide 8 master">
    <p:bg>
      <p:bgPr>
        <a:solidFill>
          <a:srgbClr val="000000"/>
        </a:solidFill>
        <a:effectLst/>
      </p:bgPr>
    </p:bg>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2"/>
          <a:stretch>
            <a:fillRect/>
          </a:stretch>
        </p:blipFill>
        <p:spPr>
          <a:xfrm>
            <a:off x="0" y="0"/>
            <a:ext cx="9144000" cy="5143500"/>
          </a:xfrm>
          <a:prstGeom prst="rect">
            <a:avLst/>
          </a:prstGeom>
        </p:spPr>
      </p:pic>
      <p:sp>
        <p:nvSpPr>
          <p:cNvPr id="3" name="Shape 0"/>
          <p:cNvSpPr/>
          <p:nvPr/>
        </p:nvSpPr>
        <p:spPr>
          <a:xfrm>
            <a:off x="0" y="0"/>
            <a:ext cx="9144000" cy="5143500"/>
          </a:xfrm>
          <a:prstGeom prst="rect">
            <a:avLst/>
          </a:prstGeom>
          <a:solidFill>
            <a:srgbClr val="FFFFFF"/>
          </a:solidFill>
          <a:ln/>
        </p:spPr>
      </p:sp>
      <p:pic>
        <p:nvPicPr>
          <p:cNvPr id="4" name="Image 1" descr="preencoded.png">
            <a:hlinkClick r:id="rId3"/>
          </p:cNvPr>
          <p:cNvPicPr>
            <a:picLocks noChangeAspect="1"/>
          </p:cNvPicPr>
          <p:nvPr/>
        </p:nvPicPr>
        <p:blipFill>
          <a:blip r:embed="rId4"/>
          <a:stretch>
            <a:fillRect/>
          </a:stretch>
        </p:blipFill>
        <p:spPr>
          <a:xfrm>
            <a:off x="8029180" y="4844491"/>
            <a:ext cx="1071843" cy="256032"/>
          </a:xfrm>
          <a:prstGeom prst="rect">
            <a:avLst/>
          </a:prstGeom>
        </p:spPr>
      </p:pic>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2.xml.rels><?xml version="1.0" encoding="UTF-8" standalone="yes"?>
<Relationships xmlns="http://schemas.openxmlformats.org/package/2006/relationships"><Relationship Id="rId8" Type="http://schemas.openxmlformats.org/officeDocument/2006/relationships/image" Target="../media/image11.jpg"/><Relationship Id="rId3" Type="http://schemas.openxmlformats.org/officeDocument/2006/relationships/image" Target="../media/image6.svg"/><Relationship Id="rId7" Type="http://schemas.openxmlformats.org/officeDocument/2006/relationships/image" Target="../media/image10.jp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9.jpg"/><Relationship Id="rId11" Type="http://schemas.openxmlformats.org/officeDocument/2006/relationships/image" Target="../media/image14.jpg"/><Relationship Id="rId5" Type="http://schemas.openxmlformats.org/officeDocument/2006/relationships/image" Target="../media/image8.jpg"/><Relationship Id="rId10" Type="http://schemas.openxmlformats.org/officeDocument/2006/relationships/image" Target="../media/image13.jpg"/><Relationship Id="rId4" Type="http://schemas.openxmlformats.org/officeDocument/2006/relationships/image" Target="../media/image7.png"/><Relationship Id="rId9" Type="http://schemas.openxmlformats.org/officeDocument/2006/relationships/image" Target="../media/image12.jpg"/></Relationships>
</file>

<file path=ppt/slides/_rels/slide3.xml.rels><?xml version="1.0" encoding="UTF-8" standalone="yes"?>
<Relationships xmlns="http://schemas.openxmlformats.org/package/2006/relationships"><Relationship Id="rId8" Type="http://schemas.openxmlformats.org/officeDocument/2006/relationships/image" Target="../media/image20.svg"/><Relationship Id="rId13"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image" Target="../media/image19.png"/><Relationship Id="rId12" Type="http://schemas.openxmlformats.org/officeDocument/2006/relationships/image" Target="../media/image24.svg"/><Relationship Id="rId17" Type="http://schemas.openxmlformats.org/officeDocument/2006/relationships/image" Target="../media/image7.png"/><Relationship Id="rId2" Type="http://schemas.openxmlformats.org/officeDocument/2006/relationships/notesSlide" Target="../notesSlides/notesSlide3.xml"/><Relationship Id="rId16" Type="http://schemas.openxmlformats.org/officeDocument/2006/relationships/image" Target="../media/image28.svg"/><Relationship Id="rId1" Type="http://schemas.openxmlformats.org/officeDocument/2006/relationships/slideLayout" Target="../slideLayouts/slideLayout1.xml"/><Relationship Id="rId6" Type="http://schemas.openxmlformats.org/officeDocument/2006/relationships/image" Target="../media/image18.svg"/><Relationship Id="rId11" Type="http://schemas.openxmlformats.org/officeDocument/2006/relationships/image" Target="../media/image23.png"/><Relationship Id="rId5" Type="http://schemas.openxmlformats.org/officeDocument/2006/relationships/image" Target="../media/image17.png"/><Relationship Id="rId15" Type="http://schemas.openxmlformats.org/officeDocument/2006/relationships/image" Target="../media/image27.png"/><Relationship Id="rId10" Type="http://schemas.openxmlformats.org/officeDocument/2006/relationships/image" Target="../media/image22.svg"/><Relationship Id="rId4" Type="http://schemas.openxmlformats.org/officeDocument/2006/relationships/image" Target="../media/image16.svg"/><Relationship Id="rId9" Type="http://schemas.openxmlformats.org/officeDocument/2006/relationships/image" Target="../media/image21.png"/><Relationship Id="rId14" Type="http://schemas.openxmlformats.org/officeDocument/2006/relationships/image" Target="../media/image26.svg"/></Relationships>
</file>

<file path=ppt/slides/_rels/slide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30.png"/></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31.svg"/><Relationship Id="rId7" Type="http://schemas.openxmlformats.org/officeDocument/2006/relationships/image" Target="../media/image35.sv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34.svg"/><Relationship Id="rId5" Type="http://schemas.openxmlformats.org/officeDocument/2006/relationships/image" Target="../media/image33.svg"/><Relationship Id="rId4" Type="http://schemas.openxmlformats.org/officeDocument/2006/relationships/image" Target="../media/image32.svg"/></Relationships>
</file>

<file path=ppt/slides/_rels/slide6.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38.png"/><Relationship Id="rId4" Type="http://schemas.openxmlformats.org/officeDocument/2006/relationships/image" Target="../media/image37.png"/></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42.png"/><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pic>
        <p:nvPicPr>
          <p:cNvPr id="2" name="Image 0" descr="preencoded.png"/>
          <p:cNvPicPr>
            <a:picLocks noChangeAspect="1"/>
          </p:cNvPicPr>
          <p:nvPr/>
        </p:nvPicPr>
        <p:blipFill>
          <a:blip r:embed="rId3"/>
          <a:stretch>
            <a:fillRect/>
          </a:stretch>
        </p:blipFill>
        <p:spPr>
          <a:xfrm>
            <a:off x="0" y="0"/>
            <a:ext cx="3429000" cy="5143500"/>
          </a:xfrm>
          <a:prstGeom prst="rect">
            <a:avLst/>
          </a:prstGeom>
        </p:spPr>
      </p:pic>
      <p:sp>
        <p:nvSpPr>
          <p:cNvPr id="3" name="Text 0"/>
          <p:cNvSpPr/>
          <p:nvPr/>
        </p:nvSpPr>
        <p:spPr>
          <a:xfrm>
            <a:off x="3925119" y="1216223"/>
            <a:ext cx="4722763" cy="885974"/>
          </a:xfrm>
          <a:prstGeom prst="rect">
            <a:avLst/>
          </a:prstGeom>
          <a:noFill/>
          <a:ln/>
        </p:spPr>
        <p:txBody>
          <a:bodyPr wrap="square" lIns="0" tIns="0" rIns="0" bIns="0" rtlCol="0" anchor="t"/>
          <a:lstStyle/>
          <a:p>
            <a:pPr marL="0" indent="0" algn="l">
              <a:lnSpc>
                <a:spcPts val="3450"/>
              </a:lnSpc>
              <a:buNone/>
            </a:pPr>
            <a:r>
              <a:rPr lang="en-US" sz="2750" dirty="0">
                <a:solidFill>
                  <a:srgbClr val="74767D"/>
                </a:solidFill>
                <a:latin typeface="Montserrat Medium" pitchFamily="34" charset="0"/>
                <a:ea typeface="Montserrat Medium" pitchFamily="34" charset="-122"/>
                <a:cs typeface="Montserrat Medium" pitchFamily="34" charset="-120"/>
              </a:rPr>
              <a:t>Open Source Software (OSS)</a:t>
            </a:r>
            <a:endParaRPr lang="en-US" sz="2750" dirty="0"/>
          </a:p>
        </p:txBody>
      </p:sp>
      <p:sp>
        <p:nvSpPr>
          <p:cNvPr id="4" name="Text 1"/>
          <p:cNvSpPr/>
          <p:nvPr/>
        </p:nvSpPr>
        <p:spPr>
          <a:xfrm>
            <a:off x="3925119" y="2314798"/>
            <a:ext cx="4722763" cy="680442"/>
          </a:xfrm>
          <a:prstGeom prst="rect">
            <a:avLst/>
          </a:prstGeom>
          <a:noFill/>
          <a:ln/>
        </p:spPr>
        <p:txBody>
          <a:bodyPr wrap="square" lIns="0" tIns="0" rIns="0" bIns="0" rtlCol="0" anchor="t"/>
          <a:lstStyle/>
          <a:p>
            <a:pPr marL="0" indent="0" algn="l">
              <a:lnSpc>
                <a:spcPts val="1750"/>
              </a:lnSpc>
              <a:buNone/>
            </a:pPr>
            <a:r>
              <a:rPr lang="en-US" sz="1100" b="1" dirty="0">
                <a:solidFill>
                  <a:srgbClr val="3D3E44"/>
                </a:solidFill>
                <a:latin typeface="Inter Light" pitchFamily="34" charset="0"/>
                <a:ea typeface="Inter Light" pitchFamily="34" charset="-122"/>
                <a:cs typeface="Inter Light" pitchFamily="34" charset="-120"/>
              </a:rPr>
              <a:t>Open Source Software (OSS)</a:t>
            </a:r>
            <a:r>
              <a:rPr lang="en-US" sz="1100" dirty="0">
                <a:solidFill>
                  <a:srgbClr val="3D3E44"/>
                </a:solidFill>
                <a:latin typeface="Inter Light" pitchFamily="34" charset="0"/>
                <a:ea typeface="Inter Light" pitchFamily="34" charset="-122"/>
                <a:cs typeface="Inter Light" pitchFamily="34" charset="-120"/>
              </a:rPr>
              <a:t> ist Software, deren </a:t>
            </a:r>
            <a:r>
              <a:rPr lang="en-US" sz="1100" b="1" dirty="0">
                <a:solidFill>
                  <a:srgbClr val="3D3E44"/>
                </a:solidFill>
                <a:latin typeface="Inter Light" pitchFamily="34" charset="0"/>
                <a:ea typeface="Inter Light" pitchFamily="34" charset="-122"/>
                <a:cs typeface="Inter Light" pitchFamily="34" charset="-120"/>
              </a:rPr>
              <a:t>Quellcode öffentlich zugänglich</a:t>
            </a:r>
            <a:r>
              <a:rPr lang="en-US" sz="1100" dirty="0">
                <a:solidFill>
                  <a:srgbClr val="3D3E44"/>
                </a:solidFill>
                <a:latin typeface="Inter Light" pitchFamily="34" charset="0"/>
                <a:ea typeface="Inter Light" pitchFamily="34" charset="-122"/>
                <a:cs typeface="Inter Light" pitchFamily="34" charset="-120"/>
              </a:rPr>
              <a:t> ist. Jeder darf den Code </a:t>
            </a:r>
            <a:r>
              <a:rPr lang="en-US" sz="1100" b="1" dirty="0">
                <a:solidFill>
                  <a:srgbClr val="3D3E44"/>
                </a:solidFill>
                <a:latin typeface="Inter Light" pitchFamily="34" charset="0"/>
                <a:ea typeface="Inter Light" pitchFamily="34" charset="-122"/>
                <a:cs typeface="Inter Light" pitchFamily="34" charset="-120"/>
              </a:rPr>
              <a:t>einsehen, verwenden, verändern und weitergeben</a:t>
            </a:r>
            <a:r>
              <a:rPr lang="en-US" sz="1100" dirty="0">
                <a:solidFill>
                  <a:srgbClr val="3D3E44"/>
                </a:solidFill>
                <a:latin typeface="Inter Light" pitchFamily="34" charset="0"/>
                <a:ea typeface="Inter Light" pitchFamily="34" charset="-122"/>
                <a:cs typeface="Inter Light" pitchFamily="34" charset="-120"/>
              </a:rPr>
              <a:t>, sofern die jeweilige Lizenz dies erlaubt.</a:t>
            </a:r>
            <a:endParaRPr lang="en-US" sz="1100" dirty="0"/>
          </a:p>
        </p:txBody>
      </p:sp>
      <p:sp>
        <p:nvSpPr>
          <p:cNvPr id="5" name="Text 2"/>
          <p:cNvSpPr/>
          <p:nvPr/>
        </p:nvSpPr>
        <p:spPr>
          <a:xfrm>
            <a:off x="4137720" y="3314179"/>
            <a:ext cx="4510162" cy="453628"/>
          </a:xfrm>
          <a:prstGeom prst="rect">
            <a:avLst/>
          </a:prstGeom>
          <a:noFill/>
          <a:ln/>
        </p:spPr>
        <p:txBody>
          <a:bodyPr wrap="square" lIns="0" tIns="0" rIns="0" bIns="0" rtlCol="0" anchor="t"/>
          <a:lstStyle/>
          <a:p>
            <a:pPr marL="0" indent="0" algn="l">
              <a:lnSpc>
                <a:spcPts val="1750"/>
              </a:lnSpc>
              <a:buNone/>
            </a:pPr>
            <a:r>
              <a:rPr lang="en-US" sz="1100" dirty="0">
                <a:solidFill>
                  <a:srgbClr val="3D3E44"/>
                </a:solidFill>
                <a:latin typeface="Inter Light" pitchFamily="34" charset="0"/>
                <a:ea typeface="Inter Light" pitchFamily="34" charset="-122"/>
                <a:cs typeface="Inter Light" pitchFamily="34" charset="-120"/>
              </a:rPr>
              <a:t>Open Source Software ist Software, deren „Bauanleitung" offenliegt und von jedem genutzt und verbessert werden kann.</a:t>
            </a:r>
            <a:endParaRPr lang="en-US" sz="1100" dirty="0"/>
          </a:p>
        </p:txBody>
      </p:sp>
      <p:sp>
        <p:nvSpPr>
          <p:cNvPr id="6" name="Shape 3"/>
          <p:cNvSpPr/>
          <p:nvPr/>
        </p:nvSpPr>
        <p:spPr>
          <a:xfrm>
            <a:off x="3925119" y="3154710"/>
            <a:ext cx="19050" cy="772567"/>
          </a:xfrm>
          <a:prstGeom prst="rect">
            <a:avLst/>
          </a:prstGeom>
          <a:solidFill>
            <a:srgbClr val="C6C9DC"/>
          </a:solidFill>
          <a:ln/>
        </p:spPr>
        <p:txBody>
          <a:bodyPr/>
          <a:lstStyle/>
          <a:p>
            <a:endParaRPr lang="de-DE"/>
          </a:p>
        </p:txBody>
      </p:sp>
      <p:pic>
        <p:nvPicPr>
          <p:cNvPr id="8" name="Grafik 7">
            <a:extLst>
              <a:ext uri="{FF2B5EF4-FFF2-40B4-BE49-F238E27FC236}">
                <a16:creationId xmlns:a16="http://schemas.microsoft.com/office/drawing/2014/main" id="{65888282-4AB1-92D5-0191-0A66C64C0F60}"/>
              </a:ext>
            </a:extLst>
          </p:cNvPr>
          <p:cNvPicPr>
            <a:picLocks noChangeAspect="1"/>
          </p:cNvPicPr>
          <p:nvPr/>
        </p:nvPicPr>
        <p:blipFill>
          <a:blip r:embed="rId4"/>
          <a:stretch>
            <a:fillRect/>
          </a:stretch>
        </p:blipFill>
        <p:spPr>
          <a:xfrm>
            <a:off x="3520341" y="110616"/>
            <a:ext cx="672826" cy="714878"/>
          </a:xfrm>
          <a:prstGeom prst="rect">
            <a:avLst/>
          </a:prstGeom>
        </p:spPr>
      </p:pic>
      <p:pic>
        <p:nvPicPr>
          <p:cNvPr id="9" name="Grafik 8">
            <a:extLst>
              <a:ext uri="{FF2B5EF4-FFF2-40B4-BE49-F238E27FC236}">
                <a16:creationId xmlns:a16="http://schemas.microsoft.com/office/drawing/2014/main" id="{B3515F54-ADDF-B566-40B9-3DAAE403AF2E}"/>
              </a:ext>
            </a:extLst>
          </p:cNvPr>
          <p:cNvPicPr>
            <a:picLocks noChangeAspect="1"/>
          </p:cNvPicPr>
          <p:nvPr/>
        </p:nvPicPr>
        <p:blipFill>
          <a:blip r:embed="rId5"/>
          <a:stretch>
            <a:fillRect/>
          </a:stretch>
        </p:blipFill>
        <p:spPr>
          <a:xfrm>
            <a:off x="4193167" y="64171"/>
            <a:ext cx="4676775" cy="714375"/>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 2">
    <p:spTree>
      <p:nvGrpSpPr>
        <p:cNvPr id="1" name=""/>
        <p:cNvGrpSpPr/>
        <p:nvPr/>
      </p:nvGrpSpPr>
      <p:grpSpPr>
        <a:xfrm>
          <a:off x="0" y="0"/>
          <a:ext cx="0" cy="0"/>
          <a:chOff x="0" y="0"/>
          <a:chExt cx="0" cy="0"/>
        </a:xfrm>
      </p:grpSpPr>
      <p:sp>
        <p:nvSpPr>
          <p:cNvPr id="2" name="Text 0"/>
          <p:cNvSpPr/>
          <p:nvPr/>
        </p:nvSpPr>
        <p:spPr>
          <a:xfrm>
            <a:off x="472901" y="491392"/>
            <a:ext cx="7127230" cy="295573"/>
          </a:xfrm>
          <a:prstGeom prst="rect">
            <a:avLst/>
          </a:prstGeom>
          <a:noFill/>
          <a:ln/>
        </p:spPr>
        <p:txBody>
          <a:bodyPr wrap="none" lIns="0" tIns="0" rIns="0" bIns="0" rtlCol="0" anchor="t"/>
          <a:lstStyle/>
          <a:p>
            <a:pPr marL="0" indent="0" algn="l">
              <a:lnSpc>
                <a:spcPts val="2300"/>
              </a:lnSpc>
              <a:buNone/>
            </a:pPr>
            <a:r>
              <a:rPr lang="en-US" sz="1850" dirty="0">
                <a:solidFill>
                  <a:srgbClr val="74767D"/>
                </a:solidFill>
                <a:latin typeface="Montserrat Medium" pitchFamily="34" charset="0"/>
                <a:ea typeface="Montserrat Medium" pitchFamily="34" charset="-122"/>
                <a:cs typeface="Montserrat Medium" pitchFamily="34" charset="-120"/>
              </a:rPr>
              <a:t>Einsatz bei Betriebssystemen und Standard-Anwendungen</a:t>
            </a:r>
            <a:endParaRPr lang="en-US" sz="1850" dirty="0"/>
          </a:p>
        </p:txBody>
      </p:sp>
      <p:sp>
        <p:nvSpPr>
          <p:cNvPr id="3" name="Shape 1"/>
          <p:cNvSpPr/>
          <p:nvPr/>
        </p:nvSpPr>
        <p:spPr>
          <a:xfrm>
            <a:off x="451921" y="1124061"/>
            <a:ext cx="3930774" cy="3006030"/>
          </a:xfrm>
          <a:prstGeom prst="roundRect">
            <a:avLst>
              <a:gd name="adj" fmla="val 4531"/>
            </a:avLst>
          </a:prstGeom>
          <a:solidFill>
            <a:srgbClr val="C6C9DC"/>
          </a:solidFill>
          <a:ln/>
        </p:spPr>
        <p:txBody>
          <a:bodyPr/>
          <a:lstStyle/>
          <a:p>
            <a:endParaRPr lang="de-DE"/>
          </a:p>
        </p:txBody>
      </p:sp>
      <p:sp>
        <p:nvSpPr>
          <p:cNvPr id="4" name="Text 2"/>
          <p:cNvSpPr/>
          <p:nvPr/>
        </p:nvSpPr>
        <p:spPr>
          <a:xfrm>
            <a:off x="603896" y="1250268"/>
            <a:ext cx="1182291" cy="147786"/>
          </a:xfrm>
          <a:prstGeom prst="rect">
            <a:avLst/>
          </a:prstGeom>
          <a:noFill/>
          <a:ln/>
        </p:spPr>
        <p:txBody>
          <a:bodyPr wrap="none" lIns="0" tIns="0" rIns="0" bIns="0" rtlCol="0" anchor="t"/>
          <a:lstStyle/>
          <a:p>
            <a:pPr marL="0" indent="0" algn="l">
              <a:lnSpc>
                <a:spcPts val="1150"/>
              </a:lnSpc>
              <a:buNone/>
            </a:pPr>
            <a:r>
              <a:rPr lang="en-US" sz="900" dirty="0" err="1">
                <a:solidFill>
                  <a:srgbClr val="000000"/>
                </a:solidFill>
                <a:latin typeface="Montserrat Medium" pitchFamily="34" charset="0"/>
                <a:ea typeface="Montserrat Medium" pitchFamily="34" charset="-122"/>
                <a:cs typeface="Montserrat Medium" pitchFamily="34" charset="-120"/>
              </a:rPr>
              <a:t>Betriebssysteme</a:t>
            </a:r>
            <a:r>
              <a:rPr lang="en-US" sz="900" dirty="0">
                <a:solidFill>
                  <a:srgbClr val="000000"/>
                </a:solidFill>
                <a:latin typeface="Montserrat Medium" pitchFamily="34" charset="0"/>
                <a:ea typeface="Montserrat Medium" pitchFamily="34" charset="-122"/>
                <a:cs typeface="Montserrat Medium" pitchFamily="34" charset="-120"/>
              </a:rPr>
              <a:t>:</a:t>
            </a:r>
            <a:endParaRPr lang="en-US" sz="900" dirty="0"/>
          </a:p>
        </p:txBody>
      </p:sp>
      <p:sp>
        <p:nvSpPr>
          <p:cNvPr id="6" name="Text 4"/>
          <p:cNvSpPr/>
          <p:nvPr/>
        </p:nvSpPr>
        <p:spPr>
          <a:xfrm>
            <a:off x="499393" y="1351359"/>
            <a:ext cx="3930774" cy="126132"/>
          </a:xfrm>
          <a:prstGeom prst="rect">
            <a:avLst/>
          </a:prstGeom>
          <a:noFill/>
          <a:ln/>
        </p:spPr>
        <p:txBody>
          <a:bodyPr wrap="none" lIns="0" tIns="0" rIns="0" bIns="0" rtlCol="0" anchor="t"/>
          <a:lstStyle/>
          <a:p>
            <a:pPr marL="0" indent="0" algn="l">
              <a:lnSpc>
                <a:spcPts val="950"/>
              </a:lnSpc>
              <a:buNone/>
            </a:pPr>
            <a:endParaRPr lang="en-US" sz="700" dirty="0"/>
          </a:p>
        </p:txBody>
      </p:sp>
      <p:sp>
        <p:nvSpPr>
          <p:cNvPr id="7" name="Text 5"/>
          <p:cNvSpPr/>
          <p:nvPr/>
        </p:nvSpPr>
        <p:spPr>
          <a:xfrm>
            <a:off x="4692104" y="831428"/>
            <a:ext cx="2118345" cy="147786"/>
          </a:xfrm>
          <a:prstGeom prst="rect">
            <a:avLst/>
          </a:prstGeom>
          <a:noFill/>
          <a:ln/>
        </p:spPr>
        <p:txBody>
          <a:bodyPr wrap="none" lIns="0" tIns="0" rIns="0" bIns="0" rtlCol="0" anchor="t"/>
          <a:lstStyle/>
          <a:p>
            <a:pPr marL="0" indent="0" algn="l">
              <a:lnSpc>
                <a:spcPts val="1150"/>
              </a:lnSpc>
              <a:buNone/>
            </a:pPr>
            <a:r>
              <a:rPr lang="en-US" sz="900" dirty="0">
                <a:solidFill>
                  <a:srgbClr val="74767D"/>
                </a:solidFill>
                <a:latin typeface="Montserrat Medium" pitchFamily="34" charset="0"/>
                <a:ea typeface="Montserrat Medium" pitchFamily="34" charset="-122"/>
                <a:cs typeface="Montserrat Medium" pitchFamily="34" charset="-120"/>
              </a:rPr>
              <a:t>Standard-Anwendungsprogramme</a:t>
            </a:r>
            <a:endParaRPr lang="en-US" sz="900" dirty="0"/>
          </a:p>
        </p:txBody>
      </p:sp>
      <p:pic>
        <p:nvPicPr>
          <p:cNvPr id="8" name="Image 0" descr="preencoded.png"/>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727525" y="1053145"/>
            <a:ext cx="141833" cy="141833"/>
          </a:xfrm>
          <a:prstGeom prst="rect">
            <a:avLst/>
          </a:prstGeom>
        </p:spPr>
      </p:pic>
      <p:sp>
        <p:nvSpPr>
          <p:cNvPr id="9" name="Text 6"/>
          <p:cNvSpPr/>
          <p:nvPr/>
        </p:nvSpPr>
        <p:spPr>
          <a:xfrm>
            <a:off x="4999434" y="1050206"/>
            <a:ext cx="1182291" cy="147786"/>
          </a:xfrm>
          <a:prstGeom prst="rect">
            <a:avLst/>
          </a:prstGeom>
          <a:noFill/>
          <a:ln/>
        </p:spPr>
        <p:txBody>
          <a:bodyPr wrap="none" lIns="0" tIns="0" rIns="0" bIns="0" rtlCol="0" anchor="t"/>
          <a:lstStyle/>
          <a:p>
            <a:pPr marL="0" indent="0" algn="l">
              <a:lnSpc>
                <a:spcPts val="1150"/>
              </a:lnSpc>
              <a:buNone/>
            </a:pPr>
            <a:r>
              <a:rPr lang="en-US" sz="900" dirty="0">
                <a:solidFill>
                  <a:srgbClr val="3D3E44"/>
                </a:solidFill>
                <a:latin typeface="Montserrat Medium" pitchFamily="34" charset="0"/>
                <a:ea typeface="Montserrat Medium" pitchFamily="34" charset="-122"/>
                <a:cs typeface="Montserrat Medium" pitchFamily="34" charset="-120"/>
              </a:rPr>
              <a:t>LibreOffice</a:t>
            </a:r>
            <a:endParaRPr lang="en-US" sz="900" dirty="0"/>
          </a:p>
        </p:txBody>
      </p:sp>
      <p:sp>
        <p:nvSpPr>
          <p:cNvPr id="10" name="Text 7"/>
          <p:cNvSpPr/>
          <p:nvPr/>
        </p:nvSpPr>
        <p:spPr>
          <a:xfrm>
            <a:off x="4999434" y="1261095"/>
            <a:ext cx="3676427" cy="126132"/>
          </a:xfrm>
          <a:prstGeom prst="rect">
            <a:avLst/>
          </a:prstGeom>
          <a:noFill/>
          <a:ln/>
        </p:spPr>
        <p:txBody>
          <a:bodyPr wrap="none" lIns="0" tIns="0" rIns="0" bIns="0" rtlCol="0" anchor="t"/>
          <a:lstStyle/>
          <a:p>
            <a:pPr marL="0" indent="0" algn="l">
              <a:lnSpc>
                <a:spcPts val="950"/>
              </a:lnSpc>
              <a:buNone/>
            </a:pPr>
            <a:r>
              <a:rPr lang="en-US" sz="700" dirty="0">
                <a:solidFill>
                  <a:srgbClr val="3D3E44"/>
                </a:solidFill>
                <a:latin typeface="Inter Light" pitchFamily="34" charset="0"/>
                <a:ea typeface="Inter Light" pitchFamily="34" charset="-122"/>
                <a:cs typeface="Inter Light" pitchFamily="34" charset="-120"/>
              </a:rPr>
              <a:t>Textverarbeitung, Tabellenkalkulation, Präsentationen</a:t>
            </a:r>
            <a:endParaRPr lang="en-US" sz="700" dirty="0"/>
          </a:p>
        </p:txBody>
      </p:sp>
      <p:pic>
        <p:nvPicPr>
          <p:cNvPr id="11" name="Image 1" descr="preencoded.png"/>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727525" y="1516373"/>
            <a:ext cx="141833" cy="141833"/>
          </a:xfrm>
          <a:prstGeom prst="rect">
            <a:avLst/>
          </a:prstGeom>
        </p:spPr>
      </p:pic>
      <p:sp>
        <p:nvSpPr>
          <p:cNvPr id="12" name="Text 8"/>
          <p:cNvSpPr/>
          <p:nvPr/>
        </p:nvSpPr>
        <p:spPr>
          <a:xfrm>
            <a:off x="4999434" y="1513433"/>
            <a:ext cx="1182291" cy="147786"/>
          </a:xfrm>
          <a:prstGeom prst="rect">
            <a:avLst/>
          </a:prstGeom>
          <a:noFill/>
          <a:ln/>
        </p:spPr>
        <p:txBody>
          <a:bodyPr wrap="none" lIns="0" tIns="0" rIns="0" bIns="0" rtlCol="0" anchor="t"/>
          <a:lstStyle/>
          <a:p>
            <a:pPr marL="0" indent="0" algn="l">
              <a:lnSpc>
                <a:spcPts val="1150"/>
              </a:lnSpc>
              <a:buNone/>
            </a:pPr>
            <a:r>
              <a:rPr lang="en-US" sz="900" dirty="0">
                <a:solidFill>
                  <a:srgbClr val="3D3E44"/>
                </a:solidFill>
                <a:latin typeface="Montserrat Medium" pitchFamily="34" charset="0"/>
                <a:ea typeface="Montserrat Medium" pitchFamily="34" charset="-122"/>
                <a:cs typeface="Montserrat Medium" pitchFamily="34" charset="-120"/>
              </a:rPr>
              <a:t>Mozilla Firefox</a:t>
            </a:r>
            <a:endParaRPr lang="en-US" sz="900" dirty="0"/>
          </a:p>
        </p:txBody>
      </p:sp>
      <p:sp>
        <p:nvSpPr>
          <p:cNvPr id="13" name="Text 9"/>
          <p:cNvSpPr/>
          <p:nvPr/>
        </p:nvSpPr>
        <p:spPr>
          <a:xfrm>
            <a:off x="4999434" y="1724323"/>
            <a:ext cx="3676427" cy="126132"/>
          </a:xfrm>
          <a:prstGeom prst="rect">
            <a:avLst/>
          </a:prstGeom>
          <a:noFill/>
          <a:ln/>
        </p:spPr>
        <p:txBody>
          <a:bodyPr wrap="none" lIns="0" tIns="0" rIns="0" bIns="0" rtlCol="0" anchor="t"/>
          <a:lstStyle/>
          <a:p>
            <a:pPr marL="0" indent="0" algn="l">
              <a:lnSpc>
                <a:spcPts val="950"/>
              </a:lnSpc>
              <a:buNone/>
            </a:pPr>
            <a:r>
              <a:rPr lang="en-US" sz="700" dirty="0">
                <a:solidFill>
                  <a:srgbClr val="3D3E44"/>
                </a:solidFill>
                <a:latin typeface="Inter Light" pitchFamily="34" charset="0"/>
                <a:ea typeface="Inter Light" pitchFamily="34" charset="-122"/>
                <a:cs typeface="Inter Light" pitchFamily="34" charset="-120"/>
              </a:rPr>
              <a:t>Internetbrowser</a:t>
            </a:r>
            <a:endParaRPr lang="en-US" sz="700" dirty="0"/>
          </a:p>
        </p:txBody>
      </p:sp>
      <p:pic>
        <p:nvPicPr>
          <p:cNvPr id="14" name="Image 2" descr="preencoded.png"/>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727525" y="1979600"/>
            <a:ext cx="141833" cy="141833"/>
          </a:xfrm>
          <a:prstGeom prst="rect">
            <a:avLst/>
          </a:prstGeom>
        </p:spPr>
      </p:pic>
      <p:sp>
        <p:nvSpPr>
          <p:cNvPr id="15" name="Text 10"/>
          <p:cNvSpPr/>
          <p:nvPr/>
        </p:nvSpPr>
        <p:spPr>
          <a:xfrm>
            <a:off x="4999434" y="1976661"/>
            <a:ext cx="1182291" cy="147786"/>
          </a:xfrm>
          <a:prstGeom prst="rect">
            <a:avLst/>
          </a:prstGeom>
          <a:noFill/>
          <a:ln/>
        </p:spPr>
        <p:txBody>
          <a:bodyPr wrap="none" lIns="0" tIns="0" rIns="0" bIns="0" rtlCol="0" anchor="t"/>
          <a:lstStyle/>
          <a:p>
            <a:pPr marL="0" indent="0" algn="l">
              <a:lnSpc>
                <a:spcPts val="1150"/>
              </a:lnSpc>
              <a:buNone/>
            </a:pPr>
            <a:r>
              <a:rPr lang="en-US" sz="900" dirty="0">
                <a:solidFill>
                  <a:srgbClr val="3D3E44"/>
                </a:solidFill>
                <a:latin typeface="Montserrat Medium" pitchFamily="34" charset="0"/>
                <a:ea typeface="Montserrat Medium" pitchFamily="34" charset="-122"/>
                <a:cs typeface="Montserrat Medium" pitchFamily="34" charset="-120"/>
              </a:rPr>
              <a:t>Thunderbird</a:t>
            </a:r>
            <a:endParaRPr lang="en-US" sz="900" dirty="0"/>
          </a:p>
        </p:txBody>
      </p:sp>
      <p:sp>
        <p:nvSpPr>
          <p:cNvPr id="16" name="Text 11"/>
          <p:cNvSpPr/>
          <p:nvPr/>
        </p:nvSpPr>
        <p:spPr>
          <a:xfrm>
            <a:off x="4999434" y="2187550"/>
            <a:ext cx="3676427" cy="126132"/>
          </a:xfrm>
          <a:prstGeom prst="rect">
            <a:avLst/>
          </a:prstGeom>
          <a:noFill/>
          <a:ln/>
        </p:spPr>
        <p:txBody>
          <a:bodyPr wrap="none" lIns="0" tIns="0" rIns="0" bIns="0" rtlCol="0" anchor="t"/>
          <a:lstStyle/>
          <a:p>
            <a:pPr marL="0" indent="0" algn="l">
              <a:lnSpc>
                <a:spcPts val="950"/>
              </a:lnSpc>
              <a:buNone/>
            </a:pPr>
            <a:r>
              <a:rPr lang="en-US" sz="700" dirty="0">
                <a:solidFill>
                  <a:srgbClr val="3D3E44"/>
                </a:solidFill>
                <a:latin typeface="Inter Light" pitchFamily="34" charset="0"/>
                <a:ea typeface="Inter Light" pitchFamily="34" charset="-122"/>
                <a:cs typeface="Inter Light" pitchFamily="34" charset="-120"/>
              </a:rPr>
              <a:t>E-Mail und Kalender</a:t>
            </a:r>
            <a:endParaRPr lang="en-US" sz="700" dirty="0"/>
          </a:p>
        </p:txBody>
      </p:sp>
      <p:pic>
        <p:nvPicPr>
          <p:cNvPr id="17" name="Image 3" descr="preencoded.png"/>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727525" y="2442828"/>
            <a:ext cx="141833" cy="141833"/>
          </a:xfrm>
          <a:prstGeom prst="rect">
            <a:avLst/>
          </a:prstGeom>
        </p:spPr>
      </p:pic>
      <p:sp>
        <p:nvSpPr>
          <p:cNvPr id="18" name="Text 12"/>
          <p:cNvSpPr/>
          <p:nvPr/>
        </p:nvSpPr>
        <p:spPr>
          <a:xfrm>
            <a:off x="4999434" y="2439888"/>
            <a:ext cx="1182291" cy="147786"/>
          </a:xfrm>
          <a:prstGeom prst="rect">
            <a:avLst/>
          </a:prstGeom>
          <a:noFill/>
          <a:ln/>
        </p:spPr>
        <p:txBody>
          <a:bodyPr wrap="none" lIns="0" tIns="0" rIns="0" bIns="0" rtlCol="0" anchor="t"/>
          <a:lstStyle/>
          <a:p>
            <a:pPr marL="0" indent="0" algn="l">
              <a:lnSpc>
                <a:spcPts val="1150"/>
              </a:lnSpc>
              <a:buNone/>
            </a:pPr>
            <a:r>
              <a:rPr lang="en-US" sz="900" dirty="0">
                <a:solidFill>
                  <a:srgbClr val="3D3E44"/>
                </a:solidFill>
                <a:latin typeface="Montserrat Medium" pitchFamily="34" charset="0"/>
                <a:ea typeface="Montserrat Medium" pitchFamily="34" charset="-122"/>
                <a:cs typeface="Montserrat Medium" pitchFamily="34" charset="-120"/>
              </a:rPr>
              <a:t>GIMP</a:t>
            </a:r>
            <a:endParaRPr lang="en-US" sz="900" dirty="0"/>
          </a:p>
        </p:txBody>
      </p:sp>
      <p:sp>
        <p:nvSpPr>
          <p:cNvPr id="19" name="Text 13"/>
          <p:cNvSpPr/>
          <p:nvPr/>
        </p:nvSpPr>
        <p:spPr>
          <a:xfrm>
            <a:off x="4999434" y="2650778"/>
            <a:ext cx="3676427" cy="126132"/>
          </a:xfrm>
          <a:prstGeom prst="rect">
            <a:avLst/>
          </a:prstGeom>
          <a:noFill/>
          <a:ln/>
        </p:spPr>
        <p:txBody>
          <a:bodyPr wrap="none" lIns="0" tIns="0" rIns="0" bIns="0" rtlCol="0" anchor="t"/>
          <a:lstStyle/>
          <a:p>
            <a:pPr marL="0" indent="0" algn="l">
              <a:lnSpc>
                <a:spcPts val="950"/>
              </a:lnSpc>
              <a:buNone/>
            </a:pPr>
            <a:r>
              <a:rPr lang="en-US" sz="700" dirty="0">
                <a:solidFill>
                  <a:srgbClr val="3D3E44"/>
                </a:solidFill>
                <a:latin typeface="Inter Light" pitchFamily="34" charset="0"/>
                <a:ea typeface="Inter Light" pitchFamily="34" charset="-122"/>
                <a:cs typeface="Inter Light" pitchFamily="34" charset="-120"/>
              </a:rPr>
              <a:t>Alternative zu Photoshop</a:t>
            </a:r>
            <a:endParaRPr lang="en-US" sz="700" dirty="0"/>
          </a:p>
        </p:txBody>
      </p:sp>
      <p:pic>
        <p:nvPicPr>
          <p:cNvPr id="20" name="Image 4" descr="preencoded.png"/>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727525" y="2906055"/>
            <a:ext cx="141833" cy="141833"/>
          </a:xfrm>
          <a:prstGeom prst="rect">
            <a:avLst/>
          </a:prstGeom>
        </p:spPr>
      </p:pic>
      <p:sp>
        <p:nvSpPr>
          <p:cNvPr id="21" name="Text 14"/>
          <p:cNvSpPr/>
          <p:nvPr/>
        </p:nvSpPr>
        <p:spPr>
          <a:xfrm>
            <a:off x="4999434" y="2903116"/>
            <a:ext cx="1182291" cy="147786"/>
          </a:xfrm>
          <a:prstGeom prst="rect">
            <a:avLst/>
          </a:prstGeom>
          <a:noFill/>
          <a:ln/>
        </p:spPr>
        <p:txBody>
          <a:bodyPr wrap="none" lIns="0" tIns="0" rIns="0" bIns="0" rtlCol="0" anchor="t"/>
          <a:lstStyle/>
          <a:p>
            <a:pPr marL="0" indent="0" algn="l">
              <a:lnSpc>
                <a:spcPts val="1150"/>
              </a:lnSpc>
              <a:buNone/>
            </a:pPr>
            <a:r>
              <a:rPr lang="en-US" sz="900" dirty="0">
                <a:solidFill>
                  <a:srgbClr val="3D3E44"/>
                </a:solidFill>
                <a:latin typeface="Montserrat Medium" pitchFamily="34" charset="0"/>
                <a:ea typeface="Montserrat Medium" pitchFamily="34" charset="-122"/>
                <a:cs typeface="Montserrat Medium" pitchFamily="34" charset="-120"/>
              </a:rPr>
              <a:t>VLC media player</a:t>
            </a:r>
            <a:endParaRPr lang="en-US" sz="900" dirty="0"/>
          </a:p>
        </p:txBody>
      </p:sp>
      <p:sp>
        <p:nvSpPr>
          <p:cNvPr id="22" name="Text 15"/>
          <p:cNvSpPr/>
          <p:nvPr/>
        </p:nvSpPr>
        <p:spPr>
          <a:xfrm>
            <a:off x="4999434" y="3114005"/>
            <a:ext cx="3676427" cy="126132"/>
          </a:xfrm>
          <a:prstGeom prst="rect">
            <a:avLst/>
          </a:prstGeom>
          <a:noFill/>
          <a:ln/>
        </p:spPr>
        <p:txBody>
          <a:bodyPr wrap="none" lIns="0" tIns="0" rIns="0" bIns="0" rtlCol="0" anchor="t"/>
          <a:lstStyle/>
          <a:p>
            <a:pPr marL="0" indent="0" algn="l">
              <a:lnSpc>
                <a:spcPts val="950"/>
              </a:lnSpc>
              <a:buNone/>
            </a:pPr>
            <a:r>
              <a:rPr lang="en-US" sz="700" dirty="0">
                <a:solidFill>
                  <a:srgbClr val="3D3E44"/>
                </a:solidFill>
                <a:latin typeface="Inter Light" pitchFamily="34" charset="0"/>
                <a:ea typeface="Inter Light" pitchFamily="34" charset="-122"/>
                <a:cs typeface="Inter Light" pitchFamily="34" charset="-120"/>
              </a:rPr>
              <a:t>Audio- und Videowiedergabe</a:t>
            </a:r>
            <a:endParaRPr lang="en-US" sz="700" dirty="0"/>
          </a:p>
        </p:txBody>
      </p:sp>
      <p:pic>
        <p:nvPicPr>
          <p:cNvPr id="23" name="Image 5" descr="preencoded.png"/>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727525" y="3369283"/>
            <a:ext cx="141833" cy="141833"/>
          </a:xfrm>
          <a:prstGeom prst="rect">
            <a:avLst/>
          </a:prstGeom>
        </p:spPr>
      </p:pic>
      <p:sp>
        <p:nvSpPr>
          <p:cNvPr id="24" name="Text 16"/>
          <p:cNvSpPr/>
          <p:nvPr/>
        </p:nvSpPr>
        <p:spPr>
          <a:xfrm>
            <a:off x="4999434" y="3366343"/>
            <a:ext cx="1182291" cy="147786"/>
          </a:xfrm>
          <a:prstGeom prst="rect">
            <a:avLst/>
          </a:prstGeom>
          <a:noFill/>
          <a:ln/>
        </p:spPr>
        <p:txBody>
          <a:bodyPr wrap="none" lIns="0" tIns="0" rIns="0" bIns="0" rtlCol="0" anchor="t"/>
          <a:lstStyle/>
          <a:p>
            <a:pPr marL="0" indent="0" algn="l">
              <a:lnSpc>
                <a:spcPts val="1150"/>
              </a:lnSpc>
              <a:buNone/>
            </a:pPr>
            <a:r>
              <a:rPr lang="en-US" sz="900" dirty="0">
                <a:solidFill>
                  <a:srgbClr val="3D3E44"/>
                </a:solidFill>
                <a:latin typeface="Montserrat Medium" pitchFamily="34" charset="0"/>
                <a:ea typeface="Montserrat Medium" pitchFamily="34" charset="-122"/>
                <a:cs typeface="Montserrat Medium" pitchFamily="34" charset="-120"/>
              </a:rPr>
              <a:t>7-Zip</a:t>
            </a:r>
            <a:endParaRPr lang="en-US" sz="900" dirty="0"/>
          </a:p>
        </p:txBody>
      </p:sp>
      <p:sp>
        <p:nvSpPr>
          <p:cNvPr id="25" name="Text 17"/>
          <p:cNvSpPr/>
          <p:nvPr/>
        </p:nvSpPr>
        <p:spPr>
          <a:xfrm>
            <a:off x="4999434" y="3577233"/>
            <a:ext cx="3676427" cy="126132"/>
          </a:xfrm>
          <a:prstGeom prst="rect">
            <a:avLst/>
          </a:prstGeom>
          <a:noFill/>
          <a:ln/>
        </p:spPr>
        <p:txBody>
          <a:bodyPr wrap="none" lIns="0" tIns="0" rIns="0" bIns="0" rtlCol="0" anchor="t"/>
          <a:lstStyle/>
          <a:p>
            <a:pPr marL="0" indent="0" algn="l">
              <a:lnSpc>
                <a:spcPts val="950"/>
              </a:lnSpc>
              <a:buNone/>
            </a:pPr>
            <a:r>
              <a:rPr lang="en-US" sz="700" dirty="0">
                <a:solidFill>
                  <a:srgbClr val="3D3E44"/>
                </a:solidFill>
                <a:latin typeface="Inter Light" pitchFamily="34" charset="0"/>
                <a:ea typeface="Inter Light" pitchFamily="34" charset="-122"/>
                <a:cs typeface="Inter Light" pitchFamily="34" charset="-120"/>
              </a:rPr>
              <a:t>Packen und Entpacken von Dateien</a:t>
            </a:r>
            <a:endParaRPr lang="en-US" sz="700" dirty="0"/>
          </a:p>
        </p:txBody>
      </p:sp>
      <p:sp>
        <p:nvSpPr>
          <p:cNvPr id="34" name="Shape 26"/>
          <p:cNvSpPr/>
          <p:nvPr/>
        </p:nvSpPr>
        <p:spPr>
          <a:xfrm>
            <a:off x="472901" y="4254922"/>
            <a:ext cx="8198197" cy="510406"/>
          </a:xfrm>
          <a:prstGeom prst="roundRect">
            <a:avLst>
              <a:gd name="adj" fmla="val 16678"/>
            </a:avLst>
          </a:prstGeom>
          <a:solidFill>
            <a:srgbClr val="EFF0F6"/>
          </a:solidFill>
          <a:ln w="4763">
            <a:solidFill>
              <a:srgbClr val="C5C7D2"/>
            </a:solidFill>
            <a:prstDash val="solid"/>
          </a:ln>
        </p:spPr>
        <p:txBody>
          <a:bodyPr/>
          <a:lstStyle/>
          <a:p>
            <a:endParaRPr lang="de-DE"/>
          </a:p>
        </p:txBody>
      </p:sp>
      <p:sp>
        <p:nvSpPr>
          <p:cNvPr id="35" name="Text 27"/>
          <p:cNvSpPr/>
          <p:nvPr/>
        </p:nvSpPr>
        <p:spPr>
          <a:xfrm>
            <a:off x="572244" y="4354264"/>
            <a:ext cx="1182291" cy="147786"/>
          </a:xfrm>
          <a:prstGeom prst="rect">
            <a:avLst/>
          </a:prstGeom>
          <a:noFill/>
          <a:ln/>
        </p:spPr>
        <p:txBody>
          <a:bodyPr wrap="none" lIns="0" tIns="0" rIns="0" bIns="0" rtlCol="0" anchor="t"/>
          <a:lstStyle/>
          <a:p>
            <a:pPr marL="0" indent="0" algn="l">
              <a:lnSpc>
                <a:spcPts val="1150"/>
              </a:lnSpc>
              <a:buNone/>
            </a:pPr>
            <a:endParaRPr lang="en-US" sz="900" dirty="0"/>
          </a:p>
        </p:txBody>
      </p:sp>
      <p:sp>
        <p:nvSpPr>
          <p:cNvPr id="36" name="Text 28"/>
          <p:cNvSpPr/>
          <p:nvPr/>
        </p:nvSpPr>
        <p:spPr>
          <a:xfrm>
            <a:off x="572244" y="4539853"/>
            <a:ext cx="7999512" cy="126132"/>
          </a:xfrm>
          <a:prstGeom prst="rect">
            <a:avLst/>
          </a:prstGeom>
          <a:noFill/>
          <a:ln/>
        </p:spPr>
        <p:txBody>
          <a:bodyPr wrap="none" lIns="0" tIns="0" rIns="0" bIns="0" rtlCol="0" anchor="t"/>
          <a:lstStyle/>
          <a:p>
            <a:pPr marL="0" indent="0" algn="l">
              <a:lnSpc>
                <a:spcPts val="950"/>
              </a:lnSpc>
              <a:buNone/>
            </a:pPr>
            <a:endParaRPr lang="en-US" sz="700" dirty="0"/>
          </a:p>
        </p:txBody>
      </p:sp>
      <p:pic>
        <p:nvPicPr>
          <p:cNvPr id="37" name="Grafik 36">
            <a:extLst>
              <a:ext uri="{FF2B5EF4-FFF2-40B4-BE49-F238E27FC236}">
                <a16:creationId xmlns:a16="http://schemas.microsoft.com/office/drawing/2014/main" id="{0D14A32F-28AE-A348-F641-5DEFB59F78F4}"/>
              </a:ext>
            </a:extLst>
          </p:cNvPr>
          <p:cNvPicPr>
            <a:picLocks noChangeAspect="1"/>
          </p:cNvPicPr>
          <p:nvPr/>
        </p:nvPicPr>
        <p:blipFill>
          <a:blip r:embed="rId4"/>
          <a:stretch>
            <a:fillRect/>
          </a:stretch>
        </p:blipFill>
        <p:spPr>
          <a:xfrm>
            <a:off x="34902" y="67255"/>
            <a:ext cx="369910" cy="389905"/>
          </a:xfrm>
          <a:prstGeom prst="rect">
            <a:avLst/>
          </a:prstGeom>
        </p:spPr>
      </p:pic>
      <p:pic>
        <p:nvPicPr>
          <p:cNvPr id="39" name="Grafik 38">
            <a:extLst>
              <a:ext uri="{FF2B5EF4-FFF2-40B4-BE49-F238E27FC236}">
                <a16:creationId xmlns:a16="http://schemas.microsoft.com/office/drawing/2014/main" id="{3373501B-264E-495D-F766-DFB514867742}"/>
              </a:ext>
            </a:extLst>
          </p:cNvPr>
          <p:cNvPicPr>
            <a:picLocks noChangeAspect="1"/>
          </p:cNvPicPr>
          <p:nvPr/>
        </p:nvPicPr>
        <p:blipFill>
          <a:blip r:embed="rId5"/>
          <a:stretch>
            <a:fillRect/>
          </a:stretch>
        </p:blipFill>
        <p:spPr>
          <a:xfrm>
            <a:off x="572244" y="1804657"/>
            <a:ext cx="3644883" cy="2037760"/>
          </a:xfrm>
          <a:prstGeom prst="rect">
            <a:avLst/>
          </a:prstGeom>
        </p:spPr>
      </p:pic>
      <p:pic>
        <p:nvPicPr>
          <p:cNvPr id="41" name="Grafik 40">
            <a:extLst>
              <a:ext uri="{FF2B5EF4-FFF2-40B4-BE49-F238E27FC236}">
                <a16:creationId xmlns:a16="http://schemas.microsoft.com/office/drawing/2014/main" id="{D27C5058-E0E5-4EB9-C67F-5C56D474DFED}"/>
              </a:ext>
            </a:extLst>
          </p:cNvPr>
          <p:cNvPicPr>
            <a:picLocks noChangeAspect="1"/>
          </p:cNvPicPr>
          <p:nvPr/>
        </p:nvPicPr>
        <p:blipFill>
          <a:blip r:embed="rId6"/>
          <a:stretch>
            <a:fillRect/>
          </a:stretch>
        </p:blipFill>
        <p:spPr>
          <a:xfrm>
            <a:off x="6663141" y="1003979"/>
            <a:ext cx="794696" cy="228907"/>
          </a:xfrm>
          <a:prstGeom prst="rect">
            <a:avLst/>
          </a:prstGeom>
        </p:spPr>
      </p:pic>
      <p:pic>
        <p:nvPicPr>
          <p:cNvPr id="43" name="Grafik 42">
            <a:extLst>
              <a:ext uri="{FF2B5EF4-FFF2-40B4-BE49-F238E27FC236}">
                <a16:creationId xmlns:a16="http://schemas.microsoft.com/office/drawing/2014/main" id="{536B462C-78F4-F8A4-7B5F-2ACD9CA071FF}"/>
              </a:ext>
            </a:extLst>
          </p:cNvPr>
          <p:cNvPicPr>
            <a:picLocks noChangeAspect="1"/>
          </p:cNvPicPr>
          <p:nvPr/>
        </p:nvPicPr>
        <p:blipFill>
          <a:blip r:embed="rId7"/>
          <a:stretch>
            <a:fillRect/>
          </a:stretch>
        </p:blipFill>
        <p:spPr>
          <a:xfrm>
            <a:off x="6663141" y="1517377"/>
            <a:ext cx="279693" cy="287684"/>
          </a:xfrm>
          <a:prstGeom prst="rect">
            <a:avLst/>
          </a:prstGeom>
        </p:spPr>
      </p:pic>
      <p:pic>
        <p:nvPicPr>
          <p:cNvPr id="45" name="Grafik 44">
            <a:extLst>
              <a:ext uri="{FF2B5EF4-FFF2-40B4-BE49-F238E27FC236}">
                <a16:creationId xmlns:a16="http://schemas.microsoft.com/office/drawing/2014/main" id="{B71DC521-CCB2-0F11-4462-B93EC4706685}"/>
              </a:ext>
            </a:extLst>
          </p:cNvPr>
          <p:cNvPicPr>
            <a:picLocks noChangeAspect="1"/>
          </p:cNvPicPr>
          <p:nvPr/>
        </p:nvPicPr>
        <p:blipFill>
          <a:blip r:embed="rId8"/>
          <a:stretch>
            <a:fillRect/>
          </a:stretch>
        </p:blipFill>
        <p:spPr>
          <a:xfrm>
            <a:off x="6664492" y="2013901"/>
            <a:ext cx="291913" cy="291913"/>
          </a:xfrm>
          <a:prstGeom prst="rect">
            <a:avLst/>
          </a:prstGeom>
        </p:spPr>
      </p:pic>
      <p:pic>
        <p:nvPicPr>
          <p:cNvPr id="47" name="Grafik 46">
            <a:extLst>
              <a:ext uri="{FF2B5EF4-FFF2-40B4-BE49-F238E27FC236}">
                <a16:creationId xmlns:a16="http://schemas.microsoft.com/office/drawing/2014/main" id="{9C21AD79-E562-B236-CAE7-FE32467BD86F}"/>
              </a:ext>
            </a:extLst>
          </p:cNvPr>
          <p:cNvPicPr>
            <a:picLocks noChangeAspect="1"/>
          </p:cNvPicPr>
          <p:nvPr/>
        </p:nvPicPr>
        <p:blipFill>
          <a:blip r:embed="rId9"/>
          <a:stretch>
            <a:fillRect/>
          </a:stretch>
        </p:blipFill>
        <p:spPr>
          <a:xfrm>
            <a:off x="6719630" y="2435455"/>
            <a:ext cx="340859" cy="311583"/>
          </a:xfrm>
          <a:prstGeom prst="rect">
            <a:avLst/>
          </a:prstGeom>
        </p:spPr>
      </p:pic>
      <p:pic>
        <p:nvPicPr>
          <p:cNvPr id="49" name="Grafik 48">
            <a:extLst>
              <a:ext uri="{FF2B5EF4-FFF2-40B4-BE49-F238E27FC236}">
                <a16:creationId xmlns:a16="http://schemas.microsoft.com/office/drawing/2014/main" id="{64425A8F-0636-406C-E812-9606965B2A29}"/>
              </a:ext>
            </a:extLst>
          </p:cNvPr>
          <p:cNvPicPr>
            <a:picLocks noChangeAspect="1"/>
          </p:cNvPicPr>
          <p:nvPr/>
        </p:nvPicPr>
        <p:blipFill>
          <a:blip r:embed="rId10"/>
          <a:stretch>
            <a:fillRect/>
          </a:stretch>
        </p:blipFill>
        <p:spPr>
          <a:xfrm>
            <a:off x="6719630" y="2903703"/>
            <a:ext cx="336434" cy="336434"/>
          </a:xfrm>
          <a:prstGeom prst="rect">
            <a:avLst/>
          </a:prstGeom>
        </p:spPr>
      </p:pic>
      <p:pic>
        <p:nvPicPr>
          <p:cNvPr id="51" name="Grafik 50">
            <a:extLst>
              <a:ext uri="{FF2B5EF4-FFF2-40B4-BE49-F238E27FC236}">
                <a16:creationId xmlns:a16="http://schemas.microsoft.com/office/drawing/2014/main" id="{1F9E1746-993D-D7F0-1A82-872EBA406643}"/>
              </a:ext>
            </a:extLst>
          </p:cNvPr>
          <p:cNvPicPr>
            <a:picLocks noChangeAspect="1"/>
          </p:cNvPicPr>
          <p:nvPr/>
        </p:nvPicPr>
        <p:blipFill>
          <a:blip r:embed="rId11"/>
          <a:stretch>
            <a:fillRect/>
          </a:stretch>
        </p:blipFill>
        <p:spPr>
          <a:xfrm>
            <a:off x="6693051" y="3412120"/>
            <a:ext cx="389592" cy="330226"/>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3">
    <p:spTree>
      <p:nvGrpSpPr>
        <p:cNvPr id="1" name=""/>
        <p:cNvGrpSpPr/>
        <p:nvPr/>
      </p:nvGrpSpPr>
      <p:grpSpPr>
        <a:xfrm>
          <a:off x="0" y="0"/>
          <a:ext cx="0" cy="0"/>
          <a:chOff x="0" y="0"/>
          <a:chExt cx="0" cy="0"/>
        </a:xfrm>
      </p:grpSpPr>
      <p:sp>
        <p:nvSpPr>
          <p:cNvPr id="2" name="Text 0"/>
          <p:cNvSpPr/>
          <p:nvPr/>
        </p:nvSpPr>
        <p:spPr>
          <a:xfrm>
            <a:off x="496119" y="503039"/>
            <a:ext cx="4690244" cy="332259"/>
          </a:xfrm>
          <a:prstGeom prst="rect">
            <a:avLst/>
          </a:prstGeom>
          <a:noFill/>
          <a:ln/>
        </p:spPr>
        <p:txBody>
          <a:bodyPr wrap="none" lIns="0" tIns="0" rIns="0" bIns="0" rtlCol="0" anchor="t"/>
          <a:lstStyle/>
          <a:p>
            <a:pPr marL="0" indent="0" algn="l">
              <a:lnSpc>
                <a:spcPts val="2600"/>
              </a:lnSpc>
              <a:buNone/>
            </a:pPr>
            <a:r>
              <a:rPr lang="en-US" sz="2050" dirty="0">
                <a:solidFill>
                  <a:srgbClr val="74767D"/>
                </a:solidFill>
                <a:latin typeface="Montserrat Medium" pitchFamily="34" charset="0"/>
                <a:ea typeface="Montserrat Medium" pitchFamily="34" charset="-122"/>
                <a:cs typeface="Montserrat Medium" pitchFamily="34" charset="-120"/>
              </a:rPr>
              <a:t>Vorteile von Open Source Software</a:t>
            </a:r>
            <a:endParaRPr lang="en-US" sz="2050" dirty="0"/>
          </a:p>
        </p:txBody>
      </p:sp>
      <p:sp>
        <p:nvSpPr>
          <p:cNvPr id="3" name="Text 1"/>
          <p:cNvSpPr/>
          <p:nvPr/>
        </p:nvSpPr>
        <p:spPr>
          <a:xfrm>
            <a:off x="496119" y="994767"/>
            <a:ext cx="8151763" cy="148828"/>
          </a:xfrm>
          <a:prstGeom prst="rect">
            <a:avLst/>
          </a:prstGeom>
          <a:noFill/>
          <a:ln/>
        </p:spPr>
        <p:txBody>
          <a:bodyPr wrap="none" lIns="0" tIns="0" rIns="0" bIns="0" rtlCol="0" anchor="t"/>
          <a:lstStyle/>
          <a:p>
            <a:pPr marL="0" indent="0" algn="l">
              <a:lnSpc>
                <a:spcPts val="1150"/>
              </a:lnSpc>
              <a:buNone/>
            </a:pPr>
            <a:r>
              <a:rPr lang="en-US" sz="800" dirty="0">
                <a:solidFill>
                  <a:srgbClr val="3D3E44"/>
                </a:solidFill>
                <a:latin typeface="Inter Light" pitchFamily="34" charset="0"/>
                <a:ea typeface="Inter Light" pitchFamily="34" charset="-122"/>
                <a:cs typeface="Inter Light" pitchFamily="34" charset="-120"/>
              </a:rPr>
              <a:t>Open Source bietet eine Vielzahl technischer und organisatorischer Vorteile für Unternehmen und Einzelpersonen.</a:t>
            </a:r>
            <a:endParaRPr lang="en-US" sz="800" dirty="0"/>
          </a:p>
        </p:txBody>
      </p:sp>
      <p:sp>
        <p:nvSpPr>
          <p:cNvPr id="4" name="Shape 2"/>
          <p:cNvSpPr/>
          <p:nvPr/>
        </p:nvSpPr>
        <p:spPr>
          <a:xfrm>
            <a:off x="496119" y="1233264"/>
            <a:ext cx="2664098" cy="1132210"/>
          </a:xfrm>
          <a:prstGeom prst="roundRect">
            <a:avLst>
              <a:gd name="adj" fmla="val 8452"/>
            </a:avLst>
          </a:prstGeom>
          <a:solidFill>
            <a:srgbClr val="EFF0F6"/>
          </a:solidFill>
          <a:ln w="4763">
            <a:solidFill>
              <a:srgbClr val="C5C7D2"/>
            </a:solidFill>
            <a:prstDash val="solid"/>
          </a:ln>
        </p:spPr>
        <p:txBody>
          <a:bodyPr/>
          <a:lstStyle/>
          <a:p>
            <a:endParaRPr lang="de-DE"/>
          </a:p>
        </p:txBody>
      </p:sp>
      <p:pic>
        <p:nvPicPr>
          <p:cNvPr id="5" name="Image 0" descr="preencoded.png"/>
          <p:cNvPicPr>
            <a:picLocks noChangeAspect="1"/>
          </p:cNvPicPr>
          <p:nvPr/>
        </p:nvPicPr>
        <p:blipFill>
          <a:blip r:embed="rId3"/>
          <a:stretch>
            <a:fillRect/>
          </a:stretch>
        </p:blipFill>
        <p:spPr>
          <a:xfrm>
            <a:off x="607144" y="1344290"/>
            <a:ext cx="318939" cy="318939"/>
          </a:xfrm>
          <a:prstGeom prst="rect">
            <a:avLst/>
          </a:prstGeom>
        </p:spPr>
      </p:pic>
      <p:pic>
        <p:nvPicPr>
          <p:cNvPr id="6" name="Image 1" descr="preencoded.png"/>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94879" y="1431950"/>
            <a:ext cx="143470" cy="143470"/>
          </a:xfrm>
          <a:prstGeom prst="rect">
            <a:avLst/>
          </a:prstGeom>
        </p:spPr>
      </p:pic>
      <p:sp>
        <p:nvSpPr>
          <p:cNvPr id="7" name="Text 3"/>
          <p:cNvSpPr/>
          <p:nvPr/>
        </p:nvSpPr>
        <p:spPr>
          <a:xfrm>
            <a:off x="607144" y="1742926"/>
            <a:ext cx="1329035" cy="166092"/>
          </a:xfrm>
          <a:prstGeom prst="rect">
            <a:avLst/>
          </a:prstGeom>
          <a:noFill/>
          <a:ln/>
        </p:spPr>
        <p:txBody>
          <a:bodyPr wrap="none" lIns="0" tIns="0" rIns="0" bIns="0" rtlCol="0" anchor="t"/>
          <a:lstStyle/>
          <a:p>
            <a:pPr marL="0" indent="0" algn="l">
              <a:lnSpc>
                <a:spcPts val="1300"/>
              </a:lnSpc>
              <a:buNone/>
            </a:pPr>
            <a:r>
              <a:rPr lang="en-US" sz="1000" dirty="0">
                <a:solidFill>
                  <a:srgbClr val="3D3E44"/>
                </a:solidFill>
                <a:latin typeface="Montserrat Medium" pitchFamily="34" charset="0"/>
                <a:ea typeface="Montserrat Medium" pitchFamily="34" charset="-122"/>
                <a:cs typeface="Montserrat Medium" pitchFamily="34" charset="-120"/>
              </a:rPr>
              <a:t>Transparenz</a:t>
            </a:r>
            <a:endParaRPr lang="en-US" sz="1000" dirty="0"/>
          </a:p>
        </p:txBody>
      </p:sp>
      <p:sp>
        <p:nvSpPr>
          <p:cNvPr id="8" name="Text 4"/>
          <p:cNvSpPr/>
          <p:nvPr/>
        </p:nvSpPr>
        <p:spPr>
          <a:xfrm>
            <a:off x="607144" y="1956792"/>
            <a:ext cx="2442046" cy="297656"/>
          </a:xfrm>
          <a:prstGeom prst="rect">
            <a:avLst/>
          </a:prstGeom>
          <a:noFill/>
          <a:ln/>
        </p:spPr>
        <p:txBody>
          <a:bodyPr wrap="square" lIns="0" tIns="0" rIns="0" bIns="0" rtlCol="0" anchor="t"/>
          <a:lstStyle/>
          <a:p>
            <a:pPr marL="0" indent="0" algn="l">
              <a:lnSpc>
                <a:spcPts val="1150"/>
              </a:lnSpc>
              <a:buNone/>
            </a:pPr>
            <a:r>
              <a:rPr lang="en-US" sz="800" dirty="0">
                <a:solidFill>
                  <a:srgbClr val="3D3E44"/>
                </a:solidFill>
                <a:latin typeface="Inter Light" pitchFamily="34" charset="0"/>
                <a:ea typeface="Inter Light" pitchFamily="34" charset="-122"/>
                <a:cs typeface="Inter Light" pitchFamily="34" charset="-120"/>
              </a:rPr>
              <a:t>Der Quellcode ist offen und kann jederzeit überprüft werden.</a:t>
            </a:r>
            <a:endParaRPr lang="en-US" sz="800" dirty="0"/>
          </a:p>
        </p:txBody>
      </p:sp>
      <p:sp>
        <p:nvSpPr>
          <p:cNvPr id="9" name="Shape 5"/>
          <p:cNvSpPr/>
          <p:nvPr/>
        </p:nvSpPr>
        <p:spPr>
          <a:xfrm>
            <a:off x="3239914" y="1233264"/>
            <a:ext cx="2664098" cy="1132210"/>
          </a:xfrm>
          <a:prstGeom prst="roundRect">
            <a:avLst>
              <a:gd name="adj" fmla="val 8452"/>
            </a:avLst>
          </a:prstGeom>
          <a:solidFill>
            <a:srgbClr val="EFF0F6"/>
          </a:solidFill>
          <a:ln w="4763">
            <a:solidFill>
              <a:srgbClr val="C5C7D2"/>
            </a:solidFill>
            <a:prstDash val="solid"/>
          </a:ln>
        </p:spPr>
        <p:txBody>
          <a:bodyPr/>
          <a:lstStyle/>
          <a:p>
            <a:endParaRPr lang="de-DE"/>
          </a:p>
        </p:txBody>
      </p:sp>
      <p:pic>
        <p:nvPicPr>
          <p:cNvPr id="10" name="Image 2" descr="preencoded.png"/>
          <p:cNvPicPr>
            <a:picLocks noChangeAspect="1"/>
          </p:cNvPicPr>
          <p:nvPr/>
        </p:nvPicPr>
        <p:blipFill>
          <a:blip r:embed="rId5"/>
          <a:stretch>
            <a:fillRect/>
          </a:stretch>
        </p:blipFill>
        <p:spPr>
          <a:xfrm>
            <a:off x="3350940" y="1344290"/>
            <a:ext cx="318939" cy="318939"/>
          </a:xfrm>
          <a:prstGeom prst="rect">
            <a:avLst/>
          </a:prstGeom>
        </p:spPr>
      </p:pic>
      <p:pic>
        <p:nvPicPr>
          <p:cNvPr id="11" name="Image 3" descr="preencoded.png"/>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438674" y="1431950"/>
            <a:ext cx="143470" cy="143470"/>
          </a:xfrm>
          <a:prstGeom prst="rect">
            <a:avLst/>
          </a:prstGeom>
        </p:spPr>
      </p:pic>
      <p:sp>
        <p:nvSpPr>
          <p:cNvPr id="12" name="Text 6"/>
          <p:cNvSpPr/>
          <p:nvPr/>
        </p:nvSpPr>
        <p:spPr>
          <a:xfrm>
            <a:off x="3350940" y="1742926"/>
            <a:ext cx="1329035" cy="166092"/>
          </a:xfrm>
          <a:prstGeom prst="rect">
            <a:avLst/>
          </a:prstGeom>
          <a:noFill/>
          <a:ln/>
        </p:spPr>
        <p:txBody>
          <a:bodyPr wrap="none" lIns="0" tIns="0" rIns="0" bIns="0" rtlCol="0" anchor="t"/>
          <a:lstStyle/>
          <a:p>
            <a:pPr marL="0" indent="0" algn="l">
              <a:lnSpc>
                <a:spcPts val="1300"/>
              </a:lnSpc>
              <a:buNone/>
            </a:pPr>
            <a:r>
              <a:rPr lang="en-US" sz="1000" dirty="0">
                <a:solidFill>
                  <a:srgbClr val="3D3E44"/>
                </a:solidFill>
                <a:latin typeface="Montserrat Medium" pitchFamily="34" charset="0"/>
                <a:ea typeface="Montserrat Medium" pitchFamily="34" charset="-122"/>
                <a:cs typeface="Montserrat Medium" pitchFamily="34" charset="-120"/>
              </a:rPr>
              <a:t>Unabhängigkeit</a:t>
            </a:r>
            <a:endParaRPr lang="en-US" sz="1000" dirty="0"/>
          </a:p>
        </p:txBody>
      </p:sp>
      <p:sp>
        <p:nvSpPr>
          <p:cNvPr id="13" name="Text 7"/>
          <p:cNvSpPr/>
          <p:nvPr/>
        </p:nvSpPr>
        <p:spPr>
          <a:xfrm>
            <a:off x="3350940" y="1956792"/>
            <a:ext cx="2442046" cy="297656"/>
          </a:xfrm>
          <a:prstGeom prst="rect">
            <a:avLst/>
          </a:prstGeom>
          <a:noFill/>
          <a:ln/>
        </p:spPr>
        <p:txBody>
          <a:bodyPr wrap="square" lIns="0" tIns="0" rIns="0" bIns="0" rtlCol="0" anchor="t"/>
          <a:lstStyle/>
          <a:p>
            <a:pPr marL="0" indent="0" algn="l">
              <a:lnSpc>
                <a:spcPts val="1150"/>
              </a:lnSpc>
              <a:buNone/>
            </a:pPr>
            <a:r>
              <a:rPr lang="en-US" sz="800" dirty="0">
                <a:solidFill>
                  <a:srgbClr val="3D3E44"/>
                </a:solidFill>
                <a:latin typeface="Inter Light" pitchFamily="34" charset="0"/>
                <a:ea typeface="Inter Light" pitchFamily="34" charset="-122"/>
                <a:cs typeface="Inter Light" pitchFamily="34" charset="-120"/>
              </a:rPr>
              <a:t>Kein Zwang, an einen einzelnen Anbieter gebunden zu sein.</a:t>
            </a:r>
            <a:endParaRPr lang="en-US" sz="800" dirty="0"/>
          </a:p>
        </p:txBody>
      </p:sp>
      <p:sp>
        <p:nvSpPr>
          <p:cNvPr id="14" name="Shape 8"/>
          <p:cNvSpPr/>
          <p:nvPr/>
        </p:nvSpPr>
        <p:spPr>
          <a:xfrm>
            <a:off x="5983709" y="1233264"/>
            <a:ext cx="2664098" cy="1132210"/>
          </a:xfrm>
          <a:prstGeom prst="roundRect">
            <a:avLst>
              <a:gd name="adj" fmla="val 8452"/>
            </a:avLst>
          </a:prstGeom>
          <a:solidFill>
            <a:srgbClr val="EFF0F6"/>
          </a:solidFill>
          <a:ln w="4763">
            <a:solidFill>
              <a:srgbClr val="C5C7D2"/>
            </a:solidFill>
            <a:prstDash val="solid"/>
          </a:ln>
        </p:spPr>
        <p:txBody>
          <a:bodyPr/>
          <a:lstStyle/>
          <a:p>
            <a:endParaRPr lang="de-DE"/>
          </a:p>
        </p:txBody>
      </p:sp>
      <p:pic>
        <p:nvPicPr>
          <p:cNvPr id="15" name="Image 4" descr="preencoded.png"/>
          <p:cNvPicPr>
            <a:picLocks noChangeAspect="1"/>
          </p:cNvPicPr>
          <p:nvPr/>
        </p:nvPicPr>
        <p:blipFill>
          <a:blip r:embed="rId7"/>
          <a:stretch>
            <a:fillRect/>
          </a:stretch>
        </p:blipFill>
        <p:spPr>
          <a:xfrm>
            <a:off x="6094735" y="1344290"/>
            <a:ext cx="318939" cy="318939"/>
          </a:xfrm>
          <a:prstGeom prst="rect">
            <a:avLst/>
          </a:prstGeom>
        </p:spPr>
      </p:pic>
      <p:pic>
        <p:nvPicPr>
          <p:cNvPr id="16" name="Image 5" descr="preencoded.png"/>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6182469" y="1431950"/>
            <a:ext cx="143470" cy="143470"/>
          </a:xfrm>
          <a:prstGeom prst="rect">
            <a:avLst/>
          </a:prstGeom>
        </p:spPr>
      </p:pic>
      <p:sp>
        <p:nvSpPr>
          <p:cNvPr id="17" name="Text 9"/>
          <p:cNvSpPr/>
          <p:nvPr/>
        </p:nvSpPr>
        <p:spPr>
          <a:xfrm>
            <a:off x="6094735" y="1742926"/>
            <a:ext cx="1329035" cy="166092"/>
          </a:xfrm>
          <a:prstGeom prst="rect">
            <a:avLst/>
          </a:prstGeom>
          <a:noFill/>
          <a:ln/>
        </p:spPr>
        <p:txBody>
          <a:bodyPr wrap="none" lIns="0" tIns="0" rIns="0" bIns="0" rtlCol="0" anchor="t"/>
          <a:lstStyle/>
          <a:p>
            <a:pPr marL="0" indent="0" algn="l">
              <a:lnSpc>
                <a:spcPts val="1300"/>
              </a:lnSpc>
              <a:buNone/>
            </a:pPr>
            <a:r>
              <a:rPr lang="en-US" sz="1000" dirty="0">
                <a:solidFill>
                  <a:srgbClr val="3D3E44"/>
                </a:solidFill>
                <a:latin typeface="Montserrat Medium" pitchFamily="34" charset="0"/>
                <a:ea typeface="Montserrat Medium" pitchFamily="34" charset="-122"/>
                <a:cs typeface="Montserrat Medium" pitchFamily="34" charset="-120"/>
              </a:rPr>
              <a:t>Hohe Sicherheit</a:t>
            </a:r>
            <a:endParaRPr lang="en-US" sz="1000" dirty="0"/>
          </a:p>
        </p:txBody>
      </p:sp>
      <p:sp>
        <p:nvSpPr>
          <p:cNvPr id="18" name="Text 10"/>
          <p:cNvSpPr/>
          <p:nvPr/>
        </p:nvSpPr>
        <p:spPr>
          <a:xfrm>
            <a:off x="6094735" y="1956792"/>
            <a:ext cx="2442046" cy="297656"/>
          </a:xfrm>
          <a:prstGeom prst="rect">
            <a:avLst/>
          </a:prstGeom>
          <a:noFill/>
          <a:ln/>
        </p:spPr>
        <p:txBody>
          <a:bodyPr wrap="square" lIns="0" tIns="0" rIns="0" bIns="0" rtlCol="0" anchor="t"/>
          <a:lstStyle/>
          <a:p>
            <a:pPr marL="0" indent="0" algn="l">
              <a:lnSpc>
                <a:spcPts val="1150"/>
              </a:lnSpc>
              <a:buNone/>
            </a:pPr>
            <a:r>
              <a:rPr lang="en-US" sz="800" dirty="0">
                <a:solidFill>
                  <a:srgbClr val="3D3E44"/>
                </a:solidFill>
                <a:latin typeface="Inter Light" pitchFamily="34" charset="0"/>
                <a:ea typeface="Inter Light" pitchFamily="34" charset="-122"/>
                <a:cs typeface="Inter Light" pitchFamily="34" charset="-120"/>
              </a:rPr>
              <a:t>Sicherheitslücken können von vielen Experten entdeckt und behoben werden.</a:t>
            </a:r>
            <a:endParaRPr lang="en-US" sz="800" dirty="0"/>
          </a:p>
        </p:txBody>
      </p:sp>
      <p:sp>
        <p:nvSpPr>
          <p:cNvPr id="19" name="Shape 11"/>
          <p:cNvSpPr/>
          <p:nvPr/>
        </p:nvSpPr>
        <p:spPr>
          <a:xfrm>
            <a:off x="496119" y="2445172"/>
            <a:ext cx="2664098" cy="1132210"/>
          </a:xfrm>
          <a:prstGeom prst="roundRect">
            <a:avLst>
              <a:gd name="adj" fmla="val 8452"/>
            </a:avLst>
          </a:prstGeom>
          <a:solidFill>
            <a:srgbClr val="EFF0F6"/>
          </a:solidFill>
          <a:ln w="4763">
            <a:solidFill>
              <a:srgbClr val="C5C7D2"/>
            </a:solidFill>
            <a:prstDash val="solid"/>
          </a:ln>
        </p:spPr>
        <p:txBody>
          <a:bodyPr/>
          <a:lstStyle/>
          <a:p>
            <a:endParaRPr lang="de-DE"/>
          </a:p>
        </p:txBody>
      </p:sp>
      <p:pic>
        <p:nvPicPr>
          <p:cNvPr id="20" name="Image 6" descr="preencoded.png"/>
          <p:cNvPicPr>
            <a:picLocks noChangeAspect="1"/>
          </p:cNvPicPr>
          <p:nvPr/>
        </p:nvPicPr>
        <p:blipFill>
          <a:blip r:embed="rId9"/>
          <a:stretch>
            <a:fillRect/>
          </a:stretch>
        </p:blipFill>
        <p:spPr>
          <a:xfrm>
            <a:off x="607144" y="2556197"/>
            <a:ext cx="318939" cy="318939"/>
          </a:xfrm>
          <a:prstGeom prst="rect">
            <a:avLst/>
          </a:prstGeom>
        </p:spPr>
      </p:pic>
      <p:pic>
        <p:nvPicPr>
          <p:cNvPr id="21" name="Image 7" descr="preencoded.png"/>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694879" y="2643857"/>
            <a:ext cx="143470" cy="143470"/>
          </a:xfrm>
          <a:prstGeom prst="rect">
            <a:avLst/>
          </a:prstGeom>
        </p:spPr>
      </p:pic>
      <p:sp>
        <p:nvSpPr>
          <p:cNvPr id="22" name="Text 12"/>
          <p:cNvSpPr/>
          <p:nvPr/>
        </p:nvSpPr>
        <p:spPr>
          <a:xfrm>
            <a:off x="607144" y="2954834"/>
            <a:ext cx="1329035" cy="166092"/>
          </a:xfrm>
          <a:prstGeom prst="rect">
            <a:avLst/>
          </a:prstGeom>
          <a:noFill/>
          <a:ln/>
        </p:spPr>
        <p:txBody>
          <a:bodyPr wrap="none" lIns="0" tIns="0" rIns="0" bIns="0" rtlCol="0" anchor="t"/>
          <a:lstStyle/>
          <a:p>
            <a:pPr marL="0" indent="0" algn="l">
              <a:lnSpc>
                <a:spcPts val="1300"/>
              </a:lnSpc>
              <a:buNone/>
            </a:pPr>
            <a:r>
              <a:rPr lang="en-US" sz="1000" dirty="0">
                <a:solidFill>
                  <a:srgbClr val="3D3E44"/>
                </a:solidFill>
                <a:latin typeface="Montserrat Medium" pitchFamily="34" charset="0"/>
                <a:ea typeface="Montserrat Medium" pitchFamily="34" charset="-122"/>
                <a:cs typeface="Montserrat Medium" pitchFamily="34" charset="-120"/>
              </a:rPr>
              <a:t>Anpassbarkeit</a:t>
            </a:r>
            <a:endParaRPr lang="en-US" sz="1000" dirty="0"/>
          </a:p>
        </p:txBody>
      </p:sp>
      <p:sp>
        <p:nvSpPr>
          <p:cNvPr id="23" name="Text 13"/>
          <p:cNvSpPr/>
          <p:nvPr/>
        </p:nvSpPr>
        <p:spPr>
          <a:xfrm>
            <a:off x="607144" y="3168700"/>
            <a:ext cx="2442046" cy="297656"/>
          </a:xfrm>
          <a:prstGeom prst="rect">
            <a:avLst/>
          </a:prstGeom>
          <a:noFill/>
          <a:ln/>
        </p:spPr>
        <p:txBody>
          <a:bodyPr wrap="square" lIns="0" tIns="0" rIns="0" bIns="0" rtlCol="0" anchor="t"/>
          <a:lstStyle/>
          <a:p>
            <a:pPr marL="0" indent="0" algn="l">
              <a:lnSpc>
                <a:spcPts val="1150"/>
              </a:lnSpc>
              <a:buNone/>
            </a:pPr>
            <a:r>
              <a:rPr lang="en-US" sz="800" dirty="0">
                <a:solidFill>
                  <a:srgbClr val="3D3E44"/>
                </a:solidFill>
                <a:latin typeface="Inter Light" pitchFamily="34" charset="0"/>
                <a:ea typeface="Inter Light" pitchFamily="34" charset="-122"/>
                <a:cs typeface="Inter Light" pitchFamily="34" charset="-120"/>
              </a:rPr>
              <a:t>Software kann flexibel an eigene Bedürfnisse angepasst werden.</a:t>
            </a:r>
            <a:endParaRPr lang="en-US" sz="800" dirty="0"/>
          </a:p>
        </p:txBody>
      </p:sp>
      <p:sp>
        <p:nvSpPr>
          <p:cNvPr id="24" name="Shape 14"/>
          <p:cNvSpPr/>
          <p:nvPr/>
        </p:nvSpPr>
        <p:spPr>
          <a:xfrm>
            <a:off x="3239914" y="2445172"/>
            <a:ext cx="2664098" cy="1132210"/>
          </a:xfrm>
          <a:prstGeom prst="roundRect">
            <a:avLst>
              <a:gd name="adj" fmla="val 8452"/>
            </a:avLst>
          </a:prstGeom>
          <a:solidFill>
            <a:srgbClr val="EFF0F6"/>
          </a:solidFill>
          <a:ln w="4763">
            <a:solidFill>
              <a:srgbClr val="C5C7D2"/>
            </a:solidFill>
            <a:prstDash val="solid"/>
          </a:ln>
        </p:spPr>
        <p:txBody>
          <a:bodyPr/>
          <a:lstStyle/>
          <a:p>
            <a:endParaRPr lang="de-DE"/>
          </a:p>
        </p:txBody>
      </p:sp>
      <p:pic>
        <p:nvPicPr>
          <p:cNvPr id="25" name="Image 8" descr="preencoded.png"/>
          <p:cNvPicPr>
            <a:picLocks noChangeAspect="1"/>
          </p:cNvPicPr>
          <p:nvPr/>
        </p:nvPicPr>
        <p:blipFill>
          <a:blip r:embed="rId11"/>
          <a:stretch>
            <a:fillRect/>
          </a:stretch>
        </p:blipFill>
        <p:spPr>
          <a:xfrm>
            <a:off x="3350940" y="2556197"/>
            <a:ext cx="318939" cy="318939"/>
          </a:xfrm>
          <a:prstGeom prst="rect">
            <a:avLst/>
          </a:prstGeom>
        </p:spPr>
      </p:pic>
      <p:pic>
        <p:nvPicPr>
          <p:cNvPr id="26" name="Image 9" descr="preencoded.png"/>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3438674" y="2643857"/>
            <a:ext cx="143470" cy="143470"/>
          </a:xfrm>
          <a:prstGeom prst="rect">
            <a:avLst/>
          </a:prstGeom>
        </p:spPr>
      </p:pic>
      <p:sp>
        <p:nvSpPr>
          <p:cNvPr id="27" name="Text 15"/>
          <p:cNvSpPr/>
          <p:nvPr/>
        </p:nvSpPr>
        <p:spPr>
          <a:xfrm>
            <a:off x="3350940" y="2954834"/>
            <a:ext cx="1329035" cy="166092"/>
          </a:xfrm>
          <a:prstGeom prst="rect">
            <a:avLst/>
          </a:prstGeom>
          <a:noFill/>
          <a:ln/>
        </p:spPr>
        <p:txBody>
          <a:bodyPr wrap="none" lIns="0" tIns="0" rIns="0" bIns="0" rtlCol="0" anchor="t"/>
          <a:lstStyle/>
          <a:p>
            <a:pPr marL="0" indent="0" algn="l">
              <a:lnSpc>
                <a:spcPts val="1300"/>
              </a:lnSpc>
              <a:buNone/>
            </a:pPr>
            <a:r>
              <a:rPr lang="en-US" sz="1000" dirty="0">
                <a:solidFill>
                  <a:srgbClr val="3D3E44"/>
                </a:solidFill>
                <a:latin typeface="Montserrat Medium" pitchFamily="34" charset="0"/>
                <a:ea typeface="Montserrat Medium" pitchFamily="34" charset="-122"/>
                <a:cs typeface="Montserrat Medium" pitchFamily="34" charset="-120"/>
              </a:rPr>
              <a:t>Lange Nutzbarkeit</a:t>
            </a:r>
            <a:endParaRPr lang="en-US" sz="1000" dirty="0"/>
          </a:p>
        </p:txBody>
      </p:sp>
      <p:sp>
        <p:nvSpPr>
          <p:cNvPr id="28" name="Text 16"/>
          <p:cNvSpPr/>
          <p:nvPr/>
        </p:nvSpPr>
        <p:spPr>
          <a:xfrm>
            <a:off x="3350940" y="3168700"/>
            <a:ext cx="2442046" cy="297656"/>
          </a:xfrm>
          <a:prstGeom prst="rect">
            <a:avLst/>
          </a:prstGeom>
          <a:noFill/>
          <a:ln/>
        </p:spPr>
        <p:txBody>
          <a:bodyPr wrap="square" lIns="0" tIns="0" rIns="0" bIns="0" rtlCol="0" anchor="t"/>
          <a:lstStyle/>
          <a:p>
            <a:pPr marL="0" indent="0" algn="l">
              <a:lnSpc>
                <a:spcPts val="1150"/>
              </a:lnSpc>
              <a:buNone/>
            </a:pPr>
            <a:r>
              <a:rPr lang="en-US" sz="800" dirty="0">
                <a:solidFill>
                  <a:srgbClr val="3D3E44"/>
                </a:solidFill>
                <a:latin typeface="Inter Light" pitchFamily="34" charset="0"/>
                <a:ea typeface="Inter Light" pitchFamily="34" charset="-122"/>
                <a:cs typeface="Inter Light" pitchFamily="34" charset="-120"/>
              </a:rPr>
              <a:t>Auch wenn ein Anbieter wegfällt, kann die Software weiterentwickelt werden.</a:t>
            </a:r>
            <a:endParaRPr lang="en-US" sz="800" dirty="0"/>
          </a:p>
        </p:txBody>
      </p:sp>
      <p:sp>
        <p:nvSpPr>
          <p:cNvPr id="29" name="Shape 17"/>
          <p:cNvSpPr/>
          <p:nvPr/>
        </p:nvSpPr>
        <p:spPr>
          <a:xfrm>
            <a:off x="5983709" y="2445172"/>
            <a:ext cx="2664098" cy="1132210"/>
          </a:xfrm>
          <a:prstGeom prst="roundRect">
            <a:avLst>
              <a:gd name="adj" fmla="val 8452"/>
            </a:avLst>
          </a:prstGeom>
          <a:solidFill>
            <a:srgbClr val="EFF0F6"/>
          </a:solidFill>
          <a:ln w="4763">
            <a:solidFill>
              <a:srgbClr val="C5C7D2"/>
            </a:solidFill>
            <a:prstDash val="solid"/>
          </a:ln>
        </p:spPr>
        <p:txBody>
          <a:bodyPr/>
          <a:lstStyle/>
          <a:p>
            <a:endParaRPr lang="de-DE"/>
          </a:p>
        </p:txBody>
      </p:sp>
      <p:pic>
        <p:nvPicPr>
          <p:cNvPr id="30" name="Image 10" descr="preencoded.png"/>
          <p:cNvPicPr>
            <a:picLocks noChangeAspect="1"/>
          </p:cNvPicPr>
          <p:nvPr/>
        </p:nvPicPr>
        <p:blipFill>
          <a:blip r:embed="rId13"/>
          <a:stretch>
            <a:fillRect/>
          </a:stretch>
        </p:blipFill>
        <p:spPr>
          <a:xfrm>
            <a:off x="6094735" y="2556197"/>
            <a:ext cx="318939" cy="318939"/>
          </a:xfrm>
          <a:prstGeom prst="rect">
            <a:avLst/>
          </a:prstGeom>
        </p:spPr>
      </p:pic>
      <p:pic>
        <p:nvPicPr>
          <p:cNvPr id="31" name="Image 11" descr="preencoded.png"/>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6182469" y="2643857"/>
            <a:ext cx="143470" cy="143470"/>
          </a:xfrm>
          <a:prstGeom prst="rect">
            <a:avLst/>
          </a:prstGeom>
        </p:spPr>
      </p:pic>
      <p:sp>
        <p:nvSpPr>
          <p:cNvPr id="32" name="Text 18"/>
          <p:cNvSpPr/>
          <p:nvPr/>
        </p:nvSpPr>
        <p:spPr>
          <a:xfrm>
            <a:off x="6094735" y="2954834"/>
            <a:ext cx="1329035" cy="166092"/>
          </a:xfrm>
          <a:prstGeom prst="rect">
            <a:avLst/>
          </a:prstGeom>
          <a:noFill/>
          <a:ln/>
        </p:spPr>
        <p:txBody>
          <a:bodyPr wrap="none" lIns="0" tIns="0" rIns="0" bIns="0" rtlCol="0" anchor="t"/>
          <a:lstStyle/>
          <a:p>
            <a:pPr marL="0" indent="0" algn="l">
              <a:lnSpc>
                <a:spcPts val="1300"/>
              </a:lnSpc>
              <a:buNone/>
            </a:pPr>
            <a:r>
              <a:rPr lang="en-US" sz="1000" dirty="0">
                <a:solidFill>
                  <a:srgbClr val="3D3E44"/>
                </a:solidFill>
                <a:latin typeface="Montserrat Medium" pitchFamily="34" charset="0"/>
                <a:ea typeface="Montserrat Medium" pitchFamily="34" charset="-122"/>
                <a:cs typeface="Montserrat Medium" pitchFamily="34" charset="-120"/>
              </a:rPr>
              <a:t>Offene Standards</a:t>
            </a:r>
            <a:endParaRPr lang="en-US" sz="1000" dirty="0"/>
          </a:p>
        </p:txBody>
      </p:sp>
      <p:sp>
        <p:nvSpPr>
          <p:cNvPr id="33" name="Text 19"/>
          <p:cNvSpPr/>
          <p:nvPr/>
        </p:nvSpPr>
        <p:spPr>
          <a:xfrm>
            <a:off x="6094735" y="3168700"/>
            <a:ext cx="2442046" cy="297656"/>
          </a:xfrm>
          <a:prstGeom prst="rect">
            <a:avLst/>
          </a:prstGeom>
          <a:noFill/>
          <a:ln/>
        </p:spPr>
        <p:txBody>
          <a:bodyPr wrap="square" lIns="0" tIns="0" rIns="0" bIns="0" rtlCol="0" anchor="t"/>
          <a:lstStyle/>
          <a:p>
            <a:pPr marL="0" indent="0" algn="l">
              <a:lnSpc>
                <a:spcPts val="1150"/>
              </a:lnSpc>
              <a:buNone/>
            </a:pPr>
            <a:r>
              <a:rPr lang="en-US" sz="800" dirty="0">
                <a:solidFill>
                  <a:srgbClr val="3D3E44"/>
                </a:solidFill>
                <a:latin typeface="Inter Light" pitchFamily="34" charset="0"/>
                <a:ea typeface="Inter Light" pitchFamily="34" charset="-122"/>
                <a:cs typeface="Inter Light" pitchFamily="34" charset="-120"/>
              </a:rPr>
              <a:t>Dateien und Schnittstellen bleiben langfristig nutzbar.</a:t>
            </a:r>
            <a:endParaRPr lang="en-US" sz="800" dirty="0"/>
          </a:p>
        </p:txBody>
      </p:sp>
      <p:sp>
        <p:nvSpPr>
          <p:cNvPr id="34" name="Shape 20"/>
          <p:cNvSpPr/>
          <p:nvPr/>
        </p:nvSpPr>
        <p:spPr>
          <a:xfrm>
            <a:off x="496119" y="3657079"/>
            <a:ext cx="8151688" cy="983382"/>
          </a:xfrm>
          <a:prstGeom prst="roundRect">
            <a:avLst>
              <a:gd name="adj" fmla="val 9731"/>
            </a:avLst>
          </a:prstGeom>
          <a:solidFill>
            <a:srgbClr val="EFF0F6"/>
          </a:solidFill>
          <a:ln w="4763">
            <a:solidFill>
              <a:srgbClr val="C5C7D2"/>
            </a:solidFill>
            <a:prstDash val="solid"/>
          </a:ln>
        </p:spPr>
        <p:txBody>
          <a:bodyPr/>
          <a:lstStyle/>
          <a:p>
            <a:endParaRPr lang="de-DE"/>
          </a:p>
        </p:txBody>
      </p:sp>
      <p:pic>
        <p:nvPicPr>
          <p:cNvPr id="35" name="Image 12" descr="preencoded.png"/>
          <p:cNvPicPr>
            <a:picLocks noChangeAspect="1"/>
          </p:cNvPicPr>
          <p:nvPr/>
        </p:nvPicPr>
        <p:blipFill>
          <a:blip r:embed="rId15"/>
          <a:stretch>
            <a:fillRect/>
          </a:stretch>
        </p:blipFill>
        <p:spPr>
          <a:xfrm>
            <a:off x="607144" y="3768105"/>
            <a:ext cx="318939" cy="318939"/>
          </a:xfrm>
          <a:prstGeom prst="rect">
            <a:avLst/>
          </a:prstGeom>
        </p:spPr>
      </p:pic>
      <p:pic>
        <p:nvPicPr>
          <p:cNvPr id="36" name="Image 13" descr="preencoded.png"/>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694879" y="3855765"/>
            <a:ext cx="143470" cy="143470"/>
          </a:xfrm>
          <a:prstGeom prst="rect">
            <a:avLst/>
          </a:prstGeom>
        </p:spPr>
      </p:pic>
      <p:sp>
        <p:nvSpPr>
          <p:cNvPr id="37" name="Text 21"/>
          <p:cNvSpPr/>
          <p:nvPr/>
        </p:nvSpPr>
        <p:spPr>
          <a:xfrm>
            <a:off x="607144" y="4166741"/>
            <a:ext cx="1452637" cy="166092"/>
          </a:xfrm>
          <a:prstGeom prst="rect">
            <a:avLst/>
          </a:prstGeom>
          <a:noFill/>
          <a:ln/>
        </p:spPr>
        <p:txBody>
          <a:bodyPr wrap="none" lIns="0" tIns="0" rIns="0" bIns="0" rtlCol="0" anchor="t"/>
          <a:lstStyle/>
          <a:p>
            <a:pPr marL="0" indent="0" algn="l">
              <a:lnSpc>
                <a:spcPts val="1300"/>
              </a:lnSpc>
              <a:buNone/>
            </a:pPr>
            <a:r>
              <a:rPr lang="en-US" sz="1000" dirty="0">
                <a:solidFill>
                  <a:srgbClr val="3D3E44"/>
                </a:solidFill>
                <a:latin typeface="Montserrat Medium" pitchFamily="34" charset="0"/>
                <a:ea typeface="Montserrat Medium" pitchFamily="34" charset="-122"/>
                <a:cs typeface="Montserrat Medium" pitchFamily="34" charset="-120"/>
              </a:rPr>
              <a:t>Geringe Lizenzkosten</a:t>
            </a:r>
            <a:endParaRPr lang="en-US" sz="1000" dirty="0"/>
          </a:p>
        </p:txBody>
      </p:sp>
      <p:sp>
        <p:nvSpPr>
          <p:cNvPr id="38" name="Text 22"/>
          <p:cNvSpPr/>
          <p:nvPr/>
        </p:nvSpPr>
        <p:spPr>
          <a:xfrm>
            <a:off x="607144" y="4380607"/>
            <a:ext cx="7929637" cy="148828"/>
          </a:xfrm>
          <a:prstGeom prst="rect">
            <a:avLst/>
          </a:prstGeom>
          <a:noFill/>
          <a:ln/>
        </p:spPr>
        <p:txBody>
          <a:bodyPr wrap="none" lIns="0" tIns="0" rIns="0" bIns="0" rtlCol="0" anchor="t"/>
          <a:lstStyle/>
          <a:p>
            <a:pPr marL="0" indent="0" algn="l">
              <a:lnSpc>
                <a:spcPts val="1150"/>
              </a:lnSpc>
              <a:buNone/>
            </a:pPr>
            <a:r>
              <a:rPr lang="en-US" sz="800" dirty="0">
                <a:solidFill>
                  <a:srgbClr val="3D3E44"/>
                </a:solidFill>
                <a:latin typeface="Inter Light" pitchFamily="34" charset="0"/>
                <a:ea typeface="Inter Light" pitchFamily="34" charset="-122"/>
                <a:cs typeface="Inter Light" pitchFamily="34" charset="-120"/>
              </a:rPr>
              <a:t>Die Software selbst ist häufig kostenlos verfügbar.</a:t>
            </a:r>
            <a:endParaRPr lang="en-US" sz="800" dirty="0"/>
          </a:p>
        </p:txBody>
      </p:sp>
      <p:pic>
        <p:nvPicPr>
          <p:cNvPr id="40" name="Grafik 39">
            <a:extLst>
              <a:ext uri="{FF2B5EF4-FFF2-40B4-BE49-F238E27FC236}">
                <a16:creationId xmlns:a16="http://schemas.microsoft.com/office/drawing/2014/main" id="{EAE7C9E8-5641-9EA6-854C-71223E8BB940}"/>
              </a:ext>
            </a:extLst>
          </p:cNvPr>
          <p:cNvPicPr>
            <a:picLocks noChangeAspect="1"/>
          </p:cNvPicPr>
          <p:nvPr/>
        </p:nvPicPr>
        <p:blipFill>
          <a:blip r:embed="rId17"/>
          <a:stretch>
            <a:fillRect/>
          </a:stretch>
        </p:blipFill>
        <p:spPr>
          <a:xfrm>
            <a:off x="47723" y="76592"/>
            <a:ext cx="404578" cy="426447"/>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Slide 4">
    <p:spTree>
      <p:nvGrpSpPr>
        <p:cNvPr id="1" name=""/>
        <p:cNvGrpSpPr/>
        <p:nvPr/>
      </p:nvGrpSpPr>
      <p:grpSpPr>
        <a:xfrm>
          <a:off x="0" y="0"/>
          <a:ext cx="0" cy="0"/>
          <a:chOff x="0" y="0"/>
          <a:chExt cx="0" cy="0"/>
        </a:xfrm>
      </p:grpSpPr>
      <p:sp>
        <p:nvSpPr>
          <p:cNvPr id="2" name="Text 0"/>
          <p:cNvSpPr/>
          <p:nvPr/>
        </p:nvSpPr>
        <p:spPr>
          <a:xfrm>
            <a:off x="491430" y="873708"/>
            <a:ext cx="4281041" cy="287982"/>
          </a:xfrm>
          <a:prstGeom prst="rect">
            <a:avLst/>
          </a:prstGeom>
          <a:noFill/>
          <a:ln/>
        </p:spPr>
        <p:txBody>
          <a:bodyPr wrap="none" lIns="0" tIns="0" rIns="0" bIns="0" rtlCol="0" anchor="t"/>
          <a:lstStyle/>
          <a:p>
            <a:pPr marL="0" indent="0" algn="l">
              <a:lnSpc>
                <a:spcPts val="2250"/>
              </a:lnSpc>
              <a:buNone/>
            </a:pPr>
            <a:r>
              <a:rPr lang="en-US" sz="1800" dirty="0">
                <a:solidFill>
                  <a:srgbClr val="74767D"/>
                </a:solidFill>
                <a:latin typeface="Montserrat Medium" pitchFamily="34" charset="0"/>
                <a:ea typeface="Montserrat Medium" pitchFamily="34" charset="-122"/>
                <a:cs typeface="Montserrat Medium" pitchFamily="34" charset="-120"/>
              </a:rPr>
              <a:t>Nachteile von Open Source Software</a:t>
            </a:r>
            <a:endParaRPr lang="en-US" sz="1800" dirty="0"/>
          </a:p>
        </p:txBody>
      </p:sp>
      <p:pic>
        <p:nvPicPr>
          <p:cNvPr id="3" name="Image 0" descr="preencoded.png"/>
          <p:cNvPicPr>
            <a:picLocks noChangeAspect="1"/>
          </p:cNvPicPr>
          <p:nvPr/>
        </p:nvPicPr>
        <p:blipFill>
          <a:blip r:embed="rId3"/>
          <a:stretch>
            <a:fillRect/>
          </a:stretch>
        </p:blipFill>
        <p:spPr>
          <a:xfrm>
            <a:off x="459916" y="1695735"/>
            <a:ext cx="4274119" cy="2421985"/>
          </a:xfrm>
          <a:prstGeom prst="rect">
            <a:avLst/>
          </a:prstGeom>
        </p:spPr>
      </p:pic>
      <p:sp>
        <p:nvSpPr>
          <p:cNvPr id="4" name="Shape 1"/>
          <p:cNvSpPr/>
          <p:nvPr/>
        </p:nvSpPr>
        <p:spPr>
          <a:xfrm>
            <a:off x="5945535" y="1015231"/>
            <a:ext cx="2707035" cy="650304"/>
          </a:xfrm>
          <a:prstGeom prst="roundRect">
            <a:avLst>
              <a:gd name="adj" fmla="val 7031"/>
            </a:avLst>
          </a:prstGeom>
          <a:solidFill>
            <a:srgbClr val="FFFFFF"/>
          </a:solidFill>
          <a:ln w="9525">
            <a:solidFill>
              <a:srgbClr val="C5C7D2"/>
            </a:solidFill>
            <a:prstDash val="solid"/>
          </a:ln>
        </p:spPr>
        <p:txBody>
          <a:bodyPr/>
          <a:lstStyle/>
          <a:p>
            <a:endParaRPr lang="de-DE"/>
          </a:p>
        </p:txBody>
      </p:sp>
      <p:pic>
        <p:nvPicPr>
          <p:cNvPr id="5" name="Image 1" descr="preencoded.png"/>
          <p:cNvPicPr>
            <a:picLocks noChangeAspect="1"/>
          </p:cNvPicPr>
          <p:nvPr/>
        </p:nvPicPr>
        <p:blipFill>
          <a:blip r:embed="rId4"/>
          <a:stretch>
            <a:fillRect/>
          </a:stretch>
        </p:blipFill>
        <p:spPr>
          <a:xfrm>
            <a:off x="5936010" y="1015231"/>
            <a:ext cx="38100" cy="650304"/>
          </a:xfrm>
          <a:prstGeom prst="rect">
            <a:avLst/>
          </a:prstGeom>
        </p:spPr>
      </p:pic>
      <p:sp>
        <p:nvSpPr>
          <p:cNvPr id="6" name="Text 2"/>
          <p:cNvSpPr/>
          <p:nvPr/>
        </p:nvSpPr>
        <p:spPr>
          <a:xfrm>
            <a:off x="6075759" y="1116881"/>
            <a:ext cx="1340048" cy="143991"/>
          </a:xfrm>
          <a:prstGeom prst="rect">
            <a:avLst/>
          </a:prstGeom>
          <a:noFill/>
          <a:ln/>
        </p:spPr>
        <p:txBody>
          <a:bodyPr wrap="none" lIns="0" tIns="0" rIns="0" bIns="0" rtlCol="0" anchor="t"/>
          <a:lstStyle/>
          <a:p>
            <a:pPr marL="0" indent="0" algn="l">
              <a:lnSpc>
                <a:spcPts val="1100"/>
              </a:lnSpc>
              <a:buNone/>
            </a:pPr>
            <a:r>
              <a:rPr lang="en-US" sz="900" dirty="0">
                <a:solidFill>
                  <a:srgbClr val="3D3E44"/>
                </a:solidFill>
                <a:latin typeface="Montserrat Medium" pitchFamily="34" charset="0"/>
                <a:ea typeface="Montserrat Medium" pitchFamily="34" charset="-122"/>
                <a:cs typeface="Montserrat Medium" pitchFamily="34" charset="-120"/>
              </a:rPr>
              <a:t>Einarbeitungsaufwand</a:t>
            </a:r>
            <a:endParaRPr lang="en-US" sz="900" dirty="0"/>
          </a:p>
        </p:txBody>
      </p:sp>
      <p:sp>
        <p:nvSpPr>
          <p:cNvPr id="7" name="Text 3"/>
          <p:cNvSpPr/>
          <p:nvPr/>
        </p:nvSpPr>
        <p:spPr>
          <a:xfrm>
            <a:off x="6075759" y="1320701"/>
            <a:ext cx="2475161" cy="243185"/>
          </a:xfrm>
          <a:prstGeom prst="rect">
            <a:avLst/>
          </a:prstGeom>
          <a:noFill/>
          <a:ln/>
        </p:spPr>
        <p:txBody>
          <a:bodyPr wrap="square" lIns="0" tIns="0" rIns="0" bIns="0" rtlCol="0" anchor="t"/>
          <a:lstStyle/>
          <a:p>
            <a:pPr marL="0" indent="0" algn="l">
              <a:lnSpc>
                <a:spcPts val="950"/>
              </a:lnSpc>
              <a:buNone/>
            </a:pPr>
            <a:r>
              <a:rPr lang="en-US" sz="700" dirty="0">
                <a:solidFill>
                  <a:srgbClr val="3D3E44"/>
                </a:solidFill>
                <a:latin typeface="Inter Light" pitchFamily="34" charset="0"/>
                <a:ea typeface="Inter Light" pitchFamily="34" charset="-122"/>
                <a:cs typeface="Inter Light" pitchFamily="34" charset="-120"/>
              </a:rPr>
              <a:t>Die Bedienung kann ungewohnt sein und erfordert Zeit zur Einarbeitung.</a:t>
            </a:r>
            <a:endParaRPr lang="en-US" sz="700" dirty="0"/>
          </a:p>
        </p:txBody>
      </p:sp>
      <p:sp>
        <p:nvSpPr>
          <p:cNvPr id="8" name="Shape 4"/>
          <p:cNvSpPr/>
          <p:nvPr/>
        </p:nvSpPr>
        <p:spPr>
          <a:xfrm>
            <a:off x="5945535" y="1725364"/>
            <a:ext cx="2707035" cy="650304"/>
          </a:xfrm>
          <a:prstGeom prst="roundRect">
            <a:avLst>
              <a:gd name="adj" fmla="val 7031"/>
            </a:avLst>
          </a:prstGeom>
          <a:solidFill>
            <a:srgbClr val="FFFFFF"/>
          </a:solidFill>
          <a:ln w="9525">
            <a:solidFill>
              <a:srgbClr val="C5C7D2"/>
            </a:solidFill>
            <a:prstDash val="solid"/>
          </a:ln>
        </p:spPr>
        <p:txBody>
          <a:bodyPr/>
          <a:lstStyle/>
          <a:p>
            <a:endParaRPr lang="de-DE"/>
          </a:p>
        </p:txBody>
      </p:sp>
      <p:pic>
        <p:nvPicPr>
          <p:cNvPr id="9" name="Image 2" descr="preencoded.png"/>
          <p:cNvPicPr>
            <a:picLocks noChangeAspect="1"/>
          </p:cNvPicPr>
          <p:nvPr/>
        </p:nvPicPr>
        <p:blipFill>
          <a:blip r:embed="rId4"/>
          <a:stretch>
            <a:fillRect/>
          </a:stretch>
        </p:blipFill>
        <p:spPr>
          <a:xfrm>
            <a:off x="5936010" y="1725364"/>
            <a:ext cx="38100" cy="650304"/>
          </a:xfrm>
          <a:prstGeom prst="rect">
            <a:avLst/>
          </a:prstGeom>
        </p:spPr>
      </p:pic>
      <p:sp>
        <p:nvSpPr>
          <p:cNvPr id="10" name="Text 5"/>
          <p:cNvSpPr/>
          <p:nvPr/>
        </p:nvSpPr>
        <p:spPr>
          <a:xfrm>
            <a:off x="6075759" y="1827014"/>
            <a:ext cx="1466180" cy="143991"/>
          </a:xfrm>
          <a:prstGeom prst="rect">
            <a:avLst/>
          </a:prstGeom>
          <a:noFill/>
          <a:ln/>
        </p:spPr>
        <p:txBody>
          <a:bodyPr wrap="none" lIns="0" tIns="0" rIns="0" bIns="0" rtlCol="0" anchor="t"/>
          <a:lstStyle/>
          <a:p>
            <a:pPr marL="0" indent="0" algn="l">
              <a:lnSpc>
                <a:spcPts val="1100"/>
              </a:lnSpc>
              <a:buNone/>
            </a:pPr>
            <a:r>
              <a:rPr lang="en-US" sz="900" dirty="0">
                <a:solidFill>
                  <a:srgbClr val="3D3E44"/>
                </a:solidFill>
                <a:latin typeface="Montserrat Medium" pitchFamily="34" charset="0"/>
                <a:ea typeface="Montserrat Medium" pitchFamily="34" charset="-122"/>
                <a:cs typeface="Montserrat Medium" pitchFamily="34" charset="-120"/>
              </a:rPr>
              <a:t>Kompatibilitätsprobleme</a:t>
            </a:r>
            <a:endParaRPr lang="en-US" sz="900" dirty="0"/>
          </a:p>
        </p:txBody>
      </p:sp>
      <p:sp>
        <p:nvSpPr>
          <p:cNvPr id="11" name="Text 6"/>
          <p:cNvSpPr/>
          <p:nvPr/>
        </p:nvSpPr>
        <p:spPr>
          <a:xfrm>
            <a:off x="6075759" y="2030834"/>
            <a:ext cx="2475161" cy="243185"/>
          </a:xfrm>
          <a:prstGeom prst="rect">
            <a:avLst/>
          </a:prstGeom>
          <a:noFill/>
          <a:ln/>
        </p:spPr>
        <p:txBody>
          <a:bodyPr wrap="square" lIns="0" tIns="0" rIns="0" bIns="0" rtlCol="0" anchor="t"/>
          <a:lstStyle/>
          <a:p>
            <a:pPr marL="0" indent="0" algn="l">
              <a:lnSpc>
                <a:spcPts val="950"/>
              </a:lnSpc>
              <a:buNone/>
            </a:pPr>
            <a:r>
              <a:rPr lang="en-US" sz="700" dirty="0">
                <a:solidFill>
                  <a:srgbClr val="3D3E44"/>
                </a:solidFill>
                <a:latin typeface="Inter Light" pitchFamily="34" charset="0"/>
                <a:ea typeface="Inter Light" pitchFamily="34" charset="-122"/>
                <a:cs typeface="Inter Light" pitchFamily="34" charset="-120"/>
              </a:rPr>
              <a:t>Manche proprietären Dateiformate oder Spezialprogramme werden nicht vollständig unterstützt.</a:t>
            </a:r>
            <a:endParaRPr lang="en-US" sz="700" dirty="0"/>
          </a:p>
        </p:txBody>
      </p:sp>
      <p:sp>
        <p:nvSpPr>
          <p:cNvPr id="12" name="Shape 7"/>
          <p:cNvSpPr/>
          <p:nvPr/>
        </p:nvSpPr>
        <p:spPr>
          <a:xfrm>
            <a:off x="5945535" y="2435498"/>
            <a:ext cx="2707035" cy="650304"/>
          </a:xfrm>
          <a:prstGeom prst="roundRect">
            <a:avLst>
              <a:gd name="adj" fmla="val 7031"/>
            </a:avLst>
          </a:prstGeom>
          <a:solidFill>
            <a:srgbClr val="FFFFFF"/>
          </a:solidFill>
          <a:ln w="9525">
            <a:solidFill>
              <a:srgbClr val="C5C7D2"/>
            </a:solidFill>
            <a:prstDash val="solid"/>
          </a:ln>
        </p:spPr>
        <p:txBody>
          <a:bodyPr/>
          <a:lstStyle/>
          <a:p>
            <a:endParaRPr lang="de-DE"/>
          </a:p>
        </p:txBody>
      </p:sp>
      <p:pic>
        <p:nvPicPr>
          <p:cNvPr id="13" name="Image 3" descr="preencoded.png"/>
          <p:cNvPicPr>
            <a:picLocks noChangeAspect="1"/>
          </p:cNvPicPr>
          <p:nvPr/>
        </p:nvPicPr>
        <p:blipFill>
          <a:blip r:embed="rId4"/>
          <a:stretch>
            <a:fillRect/>
          </a:stretch>
        </p:blipFill>
        <p:spPr>
          <a:xfrm>
            <a:off x="5936010" y="2435498"/>
            <a:ext cx="38100" cy="650304"/>
          </a:xfrm>
          <a:prstGeom prst="rect">
            <a:avLst/>
          </a:prstGeom>
        </p:spPr>
      </p:pic>
      <p:sp>
        <p:nvSpPr>
          <p:cNvPr id="14" name="Text 8"/>
          <p:cNvSpPr/>
          <p:nvPr/>
        </p:nvSpPr>
        <p:spPr>
          <a:xfrm>
            <a:off x="6075759" y="2537147"/>
            <a:ext cx="1411039" cy="143991"/>
          </a:xfrm>
          <a:prstGeom prst="rect">
            <a:avLst/>
          </a:prstGeom>
          <a:noFill/>
          <a:ln/>
        </p:spPr>
        <p:txBody>
          <a:bodyPr wrap="none" lIns="0" tIns="0" rIns="0" bIns="0" rtlCol="0" anchor="t"/>
          <a:lstStyle/>
          <a:p>
            <a:pPr marL="0" indent="0" algn="l">
              <a:lnSpc>
                <a:spcPts val="1100"/>
              </a:lnSpc>
              <a:buNone/>
            </a:pPr>
            <a:r>
              <a:rPr lang="en-US" sz="900" dirty="0">
                <a:solidFill>
                  <a:srgbClr val="3D3E44"/>
                </a:solidFill>
                <a:latin typeface="Montserrat Medium" pitchFamily="34" charset="0"/>
                <a:ea typeface="Montserrat Medium" pitchFamily="34" charset="-122"/>
                <a:cs typeface="Montserrat Medium" pitchFamily="34" charset="-120"/>
              </a:rPr>
              <a:t>Uneinheitlicher Support</a:t>
            </a:r>
            <a:endParaRPr lang="en-US" sz="900" dirty="0"/>
          </a:p>
        </p:txBody>
      </p:sp>
      <p:sp>
        <p:nvSpPr>
          <p:cNvPr id="15" name="Text 9"/>
          <p:cNvSpPr/>
          <p:nvPr/>
        </p:nvSpPr>
        <p:spPr>
          <a:xfrm>
            <a:off x="6075759" y="2740968"/>
            <a:ext cx="2475161" cy="243185"/>
          </a:xfrm>
          <a:prstGeom prst="rect">
            <a:avLst/>
          </a:prstGeom>
          <a:noFill/>
          <a:ln/>
        </p:spPr>
        <p:txBody>
          <a:bodyPr wrap="square" lIns="0" tIns="0" rIns="0" bIns="0" rtlCol="0" anchor="t"/>
          <a:lstStyle/>
          <a:p>
            <a:pPr marL="0" indent="0" algn="l">
              <a:lnSpc>
                <a:spcPts val="950"/>
              </a:lnSpc>
              <a:buNone/>
            </a:pPr>
            <a:r>
              <a:rPr lang="en-US" sz="700" dirty="0">
                <a:solidFill>
                  <a:srgbClr val="3D3E44"/>
                </a:solidFill>
                <a:latin typeface="Inter Light" pitchFamily="34" charset="0"/>
                <a:ea typeface="Inter Light" pitchFamily="34" charset="-122"/>
                <a:cs typeface="Inter Light" pitchFamily="34" charset="-120"/>
              </a:rPr>
              <a:t>Professioneller Support ist oft optional und kostenpflichtig.</a:t>
            </a:r>
            <a:endParaRPr lang="en-US" sz="700" dirty="0"/>
          </a:p>
        </p:txBody>
      </p:sp>
      <p:sp>
        <p:nvSpPr>
          <p:cNvPr id="16" name="Shape 10"/>
          <p:cNvSpPr/>
          <p:nvPr/>
        </p:nvSpPr>
        <p:spPr>
          <a:xfrm>
            <a:off x="5945535" y="3145631"/>
            <a:ext cx="2707035" cy="650304"/>
          </a:xfrm>
          <a:prstGeom prst="roundRect">
            <a:avLst>
              <a:gd name="adj" fmla="val 7031"/>
            </a:avLst>
          </a:prstGeom>
          <a:solidFill>
            <a:srgbClr val="FFFFFF"/>
          </a:solidFill>
          <a:ln w="9525">
            <a:solidFill>
              <a:srgbClr val="C5C7D2"/>
            </a:solidFill>
            <a:prstDash val="solid"/>
          </a:ln>
        </p:spPr>
        <p:txBody>
          <a:bodyPr/>
          <a:lstStyle/>
          <a:p>
            <a:endParaRPr lang="de-DE"/>
          </a:p>
        </p:txBody>
      </p:sp>
      <p:pic>
        <p:nvPicPr>
          <p:cNvPr id="17" name="Image 4" descr="preencoded.png"/>
          <p:cNvPicPr>
            <a:picLocks noChangeAspect="1"/>
          </p:cNvPicPr>
          <p:nvPr/>
        </p:nvPicPr>
        <p:blipFill>
          <a:blip r:embed="rId4"/>
          <a:stretch>
            <a:fillRect/>
          </a:stretch>
        </p:blipFill>
        <p:spPr>
          <a:xfrm>
            <a:off x="5936010" y="3145631"/>
            <a:ext cx="38100" cy="650304"/>
          </a:xfrm>
          <a:prstGeom prst="rect">
            <a:avLst/>
          </a:prstGeom>
        </p:spPr>
      </p:pic>
      <p:sp>
        <p:nvSpPr>
          <p:cNvPr id="18" name="Text 11"/>
          <p:cNvSpPr/>
          <p:nvPr/>
        </p:nvSpPr>
        <p:spPr>
          <a:xfrm>
            <a:off x="6075759" y="3247281"/>
            <a:ext cx="1607641" cy="143991"/>
          </a:xfrm>
          <a:prstGeom prst="rect">
            <a:avLst/>
          </a:prstGeom>
          <a:noFill/>
          <a:ln/>
        </p:spPr>
        <p:txBody>
          <a:bodyPr wrap="none" lIns="0" tIns="0" rIns="0" bIns="0" rtlCol="0" anchor="t"/>
          <a:lstStyle/>
          <a:p>
            <a:pPr marL="0" indent="0" algn="l">
              <a:lnSpc>
                <a:spcPts val="1100"/>
              </a:lnSpc>
              <a:buNone/>
            </a:pPr>
            <a:r>
              <a:rPr lang="en-US" sz="900" dirty="0">
                <a:solidFill>
                  <a:srgbClr val="3D3E44"/>
                </a:solidFill>
                <a:latin typeface="Montserrat Medium" pitchFamily="34" charset="0"/>
                <a:ea typeface="Montserrat Medium" pitchFamily="34" charset="-122"/>
                <a:cs typeface="Montserrat Medium" pitchFamily="34" charset="-120"/>
              </a:rPr>
              <a:t>Verantwortung für Updates</a:t>
            </a:r>
            <a:endParaRPr lang="en-US" sz="900" dirty="0"/>
          </a:p>
        </p:txBody>
      </p:sp>
      <p:sp>
        <p:nvSpPr>
          <p:cNvPr id="19" name="Text 12"/>
          <p:cNvSpPr/>
          <p:nvPr/>
        </p:nvSpPr>
        <p:spPr>
          <a:xfrm>
            <a:off x="6075759" y="3451101"/>
            <a:ext cx="2475161" cy="243185"/>
          </a:xfrm>
          <a:prstGeom prst="rect">
            <a:avLst/>
          </a:prstGeom>
          <a:noFill/>
          <a:ln/>
        </p:spPr>
        <p:txBody>
          <a:bodyPr wrap="square" lIns="0" tIns="0" rIns="0" bIns="0" rtlCol="0" anchor="t"/>
          <a:lstStyle/>
          <a:p>
            <a:pPr marL="0" indent="0" algn="l">
              <a:lnSpc>
                <a:spcPts val="950"/>
              </a:lnSpc>
              <a:buNone/>
            </a:pPr>
            <a:r>
              <a:rPr lang="en-US" sz="700" dirty="0">
                <a:solidFill>
                  <a:srgbClr val="3D3E44"/>
                </a:solidFill>
                <a:latin typeface="Inter Light" pitchFamily="34" charset="0"/>
                <a:ea typeface="Inter Light" pitchFamily="34" charset="-122"/>
                <a:cs typeface="Inter Light" pitchFamily="34" charset="-120"/>
              </a:rPr>
              <a:t>Organisationen müssen Update- und Sicherheitsprozesse selbst organisieren.</a:t>
            </a:r>
            <a:endParaRPr lang="en-US" sz="700" dirty="0"/>
          </a:p>
        </p:txBody>
      </p:sp>
      <p:sp>
        <p:nvSpPr>
          <p:cNvPr id="20" name="Shape 13"/>
          <p:cNvSpPr/>
          <p:nvPr/>
        </p:nvSpPr>
        <p:spPr>
          <a:xfrm>
            <a:off x="5945535" y="3855765"/>
            <a:ext cx="2707035" cy="650304"/>
          </a:xfrm>
          <a:prstGeom prst="roundRect">
            <a:avLst>
              <a:gd name="adj" fmla="val 7031"/>
            </a:avLst>
          </a:prstGeom>
          <a:solidFill>
            <a:srgbClr val="FFFFFF"/>
          </a:solidFill>
          <a:ln w="9525">
            <a:solidFill>
              <a:srgbClr val="C5C7D2"/>
            </a:solidFill>
            <a:prstDash val="solid"/>
          </a:ln>
        </p:spPr>
        <p:txBody>
          <a:bodyPr/>
          <a:lstStyle/>
          <a:p>
            <a:endParaRPr lang="de-DE"/>
          </a:p>
        </p:txBody>
      </p:sp>
      <p:pic>
        <p:nvPicPr>
          <p:cNvPr id="21" name="Image 5" descr="preencoded.png"/>
          <p:cNvPicPr>
            <a:picLocks noChangeAspect="1"/>
          </p:cNvPicPr>
          <p:nvPr/>
        </p:nvPicPr>
        <p:blipFill>
          <a:blip r:embed="rId4"/>
          <a:stretch>
            <a:fillRect/>
          </a:stretch>
        </p:blipFill>
        <p:spPr>
          <a:xfrm>
            <a:off x="5936010" y="3855765"/>
            <a:ext cx="38100" cy="650304"/>
          </a:xfrm>
          <a:prstGeom prst="rect">
            <a:avLst/>
          </a:prstGeom>
        </p:spPr>
      </p:pic>
      <p:sp>
        <p:nvSpPr>
          <p:cNvPr id="22" name="Text 14"/>
          <p:cNvSpPr/>
          <p:nvPr/>
        </p:nvSpPr>
        <p:spPr>
          <a:xfrm>
            <a:off x="6075759" y="3957414"/>
            <a:ext cx="1555626" cy="143991"/>
          </a:xfrm>
          <a:prstGeom prst="rect">
            <a:avLst/>
          </a:prstGeom>
          <a:noFill/>
          <a:ln/>
        </p:spPr>
        <p:txBody>
          <a:bodyPr wrap="none" lIns="0" tIns="0" rIns="0" bIns="0" rtlCol="0" anchor="t"/>
          <a:lstStyle/>
          <a:p>
            <a:pPr marL="0" indent="0" algn="l">
              <a:lnSpc>
                <a:spcPts val="1100"/>
              </a:lnSpc>
              <a:buNone/>
            </a:pPr>
            <a:r>
              <a:rPr lang="en-US" sz="900" dirty="0">
                <a:solidFill>
                  <a:srgbClr val="3D3E44"/>
                </a:solidFill>
                <a:latin typeface="Montserrat Medium" pitchFamily="34" charset="0"/>
                <a:ea typeface="Montserrat Medium" pitchFamily="34" charset="-122"/>
                <a:cs typeface="Montserrat Medium" pitchFamily="34" charset="-120"/>
              </a:rPr>
              <a:t>Begrenzte Spezialsoftware</a:t>
            </a:r>
            <a:endParaRPr lang="en-US" sz="900" dirty="0"/>
          </a:p>
        </p:txBody>
      </p:sp>
      <p:sp>
        <p:nvSpPr>
          <p:cNvPr id="23" name="Text 15"/>
          <p:cNvSpPr/>
          <p:nvPr/>
        </p:nvSpPr>
        <p:spPr>
          <a:xfrm>
            <a:off x="6075759" y="4161234"/>
            <a:ext cx="2475161" cy="243185"/>
          </a:xfrm>
          <a:prstGeom prst="rect">
            <a:avLst/>
          </a:prstGeom>
          <a:noFill/>
          <a:ln/>
        </p:spPr>
        <p:txBody>
          <a:bodyPr wrap="square" lIns="0" tIns="0" rIns="0" bIns="0" rtlCol="0" anchor="t"/>
          <a:lstStyle/>
          <a:p>
            <a:pPr marL="0" indent="0" algn="l">
              <a:lnSpc>
                <a:spcPts val="950"/>
              </a:lnSpc>
              <a:buNone/>
            </a:pPr>
            <a:r>
              <a:rPr lang="en-US" sz="700" dirty="0">
                <a:solidFill>
                  <a:srgbClr val="3D3E44"/>
                </a:solidFill>
                <a:latin typeface="Inter Light" pitchFamily="34" charset="0"/>
                <a:ea typeface="Inter Light" pitchFamily="34" charset="-122"/>
                <a:cs typeface="Inter Light" pitchFamily="34" charset="-120"/>
              </a:rPr>
              <a:t>Für bestimmte Branchen existieren nicht immer gleichwertige Open-Source-Lösungen.</a:t>
            </a:r>
            <a:endParaRPr lang="en-US" sz="700" dirty="0"/>
          </a:p>
        </p:txBody>
      </p:sp>
      <p:pic>
        <p:nvPicPr>
          <p:cNvPr id="25" name="Grafik 24">
            <a:extLst>
              <a:ext uri="{FF2B5EF4-FFF2-40B4-BE49-F238E27FC236}">
                <a16:creationId xmlns:a16="http://schemas.microsoft.com/office/drawing/2014/main" id="{71B3933A-1DEA-52E6-ADEC-206297B9C9F4}"/>
              </a:ext>
            </a:extLst>
          </p:cNvPr>
          <p:cNvPicPr>
            <a:picLocks noChangeAspect="1"/>
          </p:cNvPicPr>
          <p:nvPr/>
        </p:nvPicPr>
        <p:blipFill>
          <a:blip r:embed="rId5"/>
          <a:stretch>
            <a:fillRect/>
          </a:stretch>
        </p:blipFill>
        <p:spPr>
          <a:xfrm>
            <a:off x="47373" y="72571"/>
            <a:ext cx="412543" cy="43484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 5">
    <p:spTree>
      <p:nvGrpSpPr>
        <p:cNvPr id="1" name=""/>
        <p:cNvGrpSpPr/>
        <p:nvPr/>
      </p:nvGrpSpPr>
      <p:grpSpPr>
        <a:xfrm>
          <a:off x="0" y="0"/>
          <a:ext cx="0" cy="0"/>
          <a:chOff x="0" y="0"/>
          <a:chExt cx="0" cy="0"/>
        </a:xfrm>
      </p:grpSpPr>
      <p:sp>
        <p:nvSpPr>
          <p:cNvPr id="2" name="Text 0"/>
          <p:cNvSpPr/>
          <p:nvPr/>
        </p:nvSpPr>
        <p:spPr>
          <a:xfrm>
            <a:off x="496119" y="732959"/>
            <a:ext cx="6130082" cy="420886"/>
          </a:xfrm>
          <a:prstGeom prst="rect">
            <a:avLst/>
          </a:prstGeom>
          <a:noFill/>
          <a:ln/>
        </p:spPr>
        <p:txBody>
          <a:bodyPr wrap="none" lIns="0" tIns="0" rIns="0" bIns="0" rtlCol="0" anchor="t"/>
          <a:lstStyle/>
          <a:p>
            <a:pPr marL="0" indent="0" algn="l">
              <a:lnSpc>
                <a:spcPts val="3300"/>
              </a:lnSpc>
              <a:buNone/>
            </a:pPr>
            <a:r>
              <a:rPr lang="en-US" sz="2650" dirty="0">
                <a:solidFill>
                  <a:srgbClr val="74767D"/>
                </a:solidFill>
                <a:latin typeface="Montserrat Medium" pitchFamily="34" charset="0"/>
                <a:ea typeface="Montserrat Medium" pitchFamily="34" charset="-122"/>
                <a:cs typeface="Montserrat Medium" pitchFamily="34" charset="-120"/>
              </a:rPr>
              <a:t>Gefahren und Risiken für Anwender</a:t>
            </a:r>
            <a:endParaRPr lang="en-US" sz="2650" dirty="0"/>
          </a:p>
        </p:txBody>
      </p:sp>
      <p:pic>
        <p:nvPicPr>
          <p:cNvPr id="3" name="Image 0" descr="preencoded.png"/>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496119" y="1263104"/>
            <a:ext cx="336649" cy="336649"/>
          </a:xfrm>
          <a:prstGeom prst="rect">
            <a:avLst/>
          </a:prstGeom>
        </p:spPr>
      </p:pic>
      <p:sp>
        <p:nvSpPr>
          <p:cNvPr id="4" name="Text 1"/>
          <p:cNvSpPr/>
          <p:nvPr/>
        </p:nvSpPr>
        <p:spPr>
          <a:xfrm>
            <a:off x="496119" y="1759669"/>
            <a:ext cx="2610594" cy="420737"/>
          </a:xfrm>
          <a:prstGeom prst="rect">
            <a:avLst/>
          </a:prstGeom>
          <a:noFill/>
          <a:ln/>
        </p:spPr>
        <p:txBody>
          <a:bodyPr wrap="square" lIns="0" tIns="0" rIns="0" bIns="0" rtlCol="0" anchor="t"/>
          <a:lstStyle/>
          <a:p>
            <a:pPr marL="0" indent="0" algn="l">
              <a:lnSpc>
                <a:spcPts val="1650"/>
              </a:lnSpc>
              <a:buNone/>
            </a:pPr>
            <a:r>
              <a:rPr lang="en-US" sz="1300" dirty="0">
                <a:solidFill>
                  <a:srgbClr val="3D3E44"/>
                </a:solidFill>
                <a:latin typeface="Montserrat Medium" pitchFamily="34" charset="0"/>
                <a:ea typeface="Montserrat Medium" pitchFamily="34" charset="-122"/>
                <a:cs typeface="Montserrat Medium" pitchFamily="34" charset="-120"/>
              </a:rPr>
              <a:t>Sicherheitsrisiken durch falsche Quellen</a:t>
            </a:r>
            <a:endParaRPr lang="en-US" sz="1300" dirty="0"/>
          </a:p>
        </p:txBody>
      </p:sp>
      <p:sp>
        <p:nvSpPr>
          <p:cNvPr id="5" name="Text 2"/>
          <p:cNvSpPr/>
          <p:nvPr/>
        </p:nvSpPr>
        <p:spPr>
          <a:xfrm>
            <a:off x="496119" y="2257127"/>
            <a:ext cx="2610594" cy="630213"/>
          </a:xfrm>
          <a:prstGeom prst="rect">
            <a:avLst/>
          </a:prstGeom>
          <a:noFill/>
          <a:ln/>
        </p:spPr>
        <p:txBody>
          <a:bodyPr wrap="square" lIns="0" tIns="0" rIns="0" bIns="0" rtlCol="0" anchor="t"/>
          <a:lstStyle/>
          <a:p>
            <a:pPr marL="0" indent="0" algn="l">
              <a:lnSpc>
                <a:spcPts val="1650"/>
              </a:lnSpc>
              <a:buNone/>
            </a:pPr>
            <a:r>
              <a:rPr lang="en-US" sz="1050" dirty="0">
                <a:solidFill>
                  <a:srgbClr val="3D3E44"/>
                </a:solidFill>
                <a:latin typeface="Inter Light" pitchFamily="34" charset="0"/>
                <a:ea typeface="Inter Light" pitchFamily="34" charset="-122"/>
                <a:cs typeface="Inter Light" pitchFamily="34" charset="-120"/>
              </a:rPr>
              <a:t>Software sollte nur von offiziellen Webseiten oder vertrauenswürdigen Paketquellen bezogen werden.</a:t>
            </a:r>
            <a:endParaRPr lang="en-US" sz="1050" dirty="0"/>
          </a:p>
        </p:txBody>
      </p:sp>
      <p:pic>
        <p:nvPicPr>
          <p:cNvPr id="6" name="Image 1" descr="preencoded.png"/>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3266629" y="1263104"/>
            <a:ext cx="336649" cy="336649"/>
          </a:xfrm>
          <a:prstGeom prst="rect">
            <a:avLst/>
          </a:prstGeom>
        </p:spPr>
      </p:pic>
      <p:sp>
        <p:nvSpPr>
          <p:cNvPr id="7" name="Text 3"/>
          <p:cNvSpPr/>
          <p:nvPr/>
        </p:nvSpPr>
        <p:spPr>
          <a:xfrm>
            <a:off x="3266629" y="1759669"/>
            <a:ext cx="1683469" cy="210369"/>
          </a:xfrm>
          <a:prstGeom prst="rect">
            <a:avLst/>
          </a:prstGeom>
          <a:noFill/>
          <a:ln/>
        </p:spPr>
        <p:txBody>
          <a:bodyPr wrap="none" lIns="0" tIns="0" rIns="0" bIns="0" rtlCol="0" anchor="t"/>
          <a:lstStyle/>
          <a:p>
            <a:pPr marL="0" indent="0" algn="l">
              <a:lnSpc>
                <a:spcPts val="1650"/>
              </a:lnSpc>
              <a:buNone/>
            </a:pPr>
            <a:r>
              <a:rPr lang="en-US" sz="1300" dirty="0">
                <a:solidFill>
                  <a:srgbClr val="3D3E44"/>
                </a:solidFill>
                <a:latin typeface="Montserrat Medium" pitchFamily="34" charset="0"/>
                <a:ea typeface="Montserrat Medium" pitchFamily="34" charset="-122"/>
                <a:cs typeface="Montserrat Medium" pitchFamily="34" charset="-120"/>
              </a:rPr>
              <a:t>Fehlkonfiguration</a:t>
            </a:r>
            <a:endParaRPr lang="en-US" sz="1300" dirty="0"/>
          </a:p>
        </p:txBody>
      </p:sp>
      <p:sp>
        <p:nvSpPr>
          <p:cNvPr id="8" name="Text 4"/>
          <p:cNvSpPr/>
          <p:nvPr/>
        </p:nvSpPr>
        <p:spPr>
          <a:xfrm>
            <a:off x="3266629" y="2046759"/>
            <a:ext cx="2610669" cy="630213"/>
          </a:xfrm>
          <a:prstGeom prst="rect">
            <a:avLst/>
          </a:prstGeom>
          <a:noFill/>
          <a:ln/>
        </p:spPr>
        <p:txBody>
          <a:bodyPr wrap="square" lIns="0" tIns="0" rIns="0" bIns="0" rtlCol="0" anchor="t"/>
          <a:lstStyle/>
          <a:p>
            <a:pPr marL="0" indent="0" algn="l">
              <a:lnSpc>
                <a:spcPts val="1650"/>
              </a:lnSpc>
              <a:buNone/>
            </a:pPr>
            <a:r>
              <a:rPr lang="en-US" sz="1050" dirty="0">
                <a:solidFill>
                  <a:srgbClr val="3D3E44"/>
                </a:solidFill>
                <a:latin typeface="Inter Light" pitchFamily="34" charset="0"/>
                <a:ea typeface="Inter Light" pitchFamily="34" charset="-122"/>
                <a:cs typeface="Inter Light" pitchFamily="34" charset="-120"/>
              </a:rPr>
              <a:t>Unsachgemäße Anpassungen können zu erheblichen Sicherheitsproblemen führen.</a:t>
            </a:r>
            <a:endParaRPr lang="en-US" sz="1050" dirty="0"/>
          </a:p>
        </p:txBody>
      </p:sp>
      <p:pic>
        <p:nvPicPr>
          <p:cNvPr id="9" name="Image 2" descr="preencoded.png"/>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037213" y="1263104"/>
            <a:ext cx="336649" cy="336649"/>
          </a:xfrm>
          <a:prstGeom prst="rect">
            <a:avLst/>
          </a:prstGeom>
        </p:spPr>
      </p:pic>
      <p:sp>
        <p:nvSpPr>
          <p:cNvPr id="10" name="Text 5"/>
          <p:cNvSpPr/>
          <p:nvPr/>
        </p:nvSpPr>
        <p:spPr>
          <a:xfrm>
            <a:off x="6037213" y="1759669"/>
            <a:ext cx="2610669" cy="420737"/>
          </a:xfrm>
          <a:prstGeom prst="rect">
            <a:avLst/>
          </a:prstGeom>
          <a:noFill/>
          <a:ln/>
        </p:spPr>
        <p:txBody>
          <a:bodyPr wrap="square" lIns="0" tIns="0" rIns="0" bIns="0" rtlCol="0" anchor="t"/>
          <a:lstStyle/>
          <a:p>
            <a:pPr marL="0" indent="0" algn="l">
              <a:lnSpc>
                <a:spcPts val="1650"/>
              </a:lnSpc>
              <a:buNone/>
            </a:pPr>
            <a:r>
              <a:rPr lang="en-US" sz="1300" dirty="0">
                <a:solidFill>
                  <a:srgbClr val="3D3E44"/>
                </a:solidFill>
                <a:latin typeface="Montserrat Medium" pitchFamily="34" charset="0"/>
                <a:ea typeface="Montserrat Medium" pitchFamily="34" charset="-122"/>
                <a:cs typeface="Montserrat Medium" pitchFamily="34" charset="-120"/>
              </a:rPr>
              <a:t>Mangelnde Benutzerkenntnisse</a:t>
            </a:r>
            <a:endParaRPr lang="en-US" sz="1300" dirty="0"/>
          </a:p>
        </p:txBody>
      </p:sp>
      <p:sp>
        <p:nvSpPr>
          <p:cNvPr id="11" name="Text 6"/>
          <p:cNvSpPr/>
          <p:nvPr/>
        </p:nvSpPr>
        <p:spPr>
          <a:xfrm>
            <a:off x="6037213" y="2257127"/>
            <a:ext cx="2610669" cy="420142"/>
          </a:xfrm>
          <a:prstGeom prst="rect">
            <a:avLst/>
          </a:prstGeom>
          <a:noFill/>
          <a:ln/>
        </p:spPr>
        <p:txBody>
          <a:bodyPr wrap="square" lIns="0" tIns="0" rIns="0" bIns="0" rtlCol="0" anchor="t"/>
          <a:lstStyle/>
          <a:p>
            <a:pPr marL="0" indent="0" algn="l">
              <a:lnSpc>
                <a:spcPts val="1650"/>
              </a:lnSpc>
              <a:buNone/>
            </a:pPr>
            <a:r>
              <a:rPr lang="en-US" sz="1050" dirty="0">
                <a:solidFill>
                  <a:srgbClr val="3D3E44"/>
                </a:solidFill>
                <a:latin typeface="Inter Light" pitchFamily="34" charset="0"/>
                <a:ea typeface="Inter Light" pitchFamily="34" charset="-122"/>
                <a:cs typeface="Inter Light" pitchFamily="34" charset="-120"/>
              </a:rPr>
              <a:t>Ohne Schulung können Fehler oder Datenverluste entstehen.</a:t>
            </a:r>
            <a:endParaRPr lang="en-US" sz="1050" dirty="0"/>
          </a:p>
        </p:txBody>
      </p:sp>
      <p:pic>
        <p:nvPicPr>
          <p:cNvPr id="12" name="Image 3" descr="preencoded.png"/>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496119" y="3143176"/>
            <a:ext cx="336649" cy="336649"/>
          </a:xfrm>
          <a:prstGeom prst="rect">
            <a:avLst/>
          </a:prstGeom>
        </p:spPr>
      </p:pic>
      <p:sp>
        <p:nvSpPr>
          <p:cNvPr id="13" name="Text 7"/>
          <p:cNvSpPr/>
          <p:nvPr/>
        </p:nvSpPr>
        <p:spPr>
          <a:xfrm>
            <a:off x="496119" y="3639741"/>
            <a:ext cx="2505745" cy="210369"/>
          </a:xfrm>
          <a:prstGeom prst="rect">
            <a:avLst/>
          </a:prstGeom>
          <a:noFill/>
          <a:ln/>
        </p:spPr>
        <p:txBody>
          <a:bodyPr wrap="none" lIns="0" tIns="0" rIns="0" bIns="0" rtlCol="0" anchor="t"/>
          <a:lstStyle/>
          <a:p>
            <a:pPr marL="0" indent="0" algn="l">
              <a:lnSpc>
                <a:spcPts val="1650"/>
              </a:lnSpc>
              <a:buNone/>
            </a:pPr>
            <a:r>
              <a:rPr lang="en-US" sz="1300" dirty="0">
                <a:solidFill>
                  <a:srgbClr val="3D3E44"/>
                </a:solidFill>
                <a:latin typeface="Montserrat Medium" pitchFamily="34" charset="0"/>
                <a:ea typeface="Montserrat Medium" pitchFamily="34" charset="-122"/>
                <a:cs typeface="Montserrat Medium" pitchFamily="34" charset="-120"/>
              </a:rPr>
              <a:t>Unklare Verantwortlichkeiten</a:t>
            </a:r>
            <a:endParaRPr lang="en-US" sz="1300" dirty="0"/>
          </a:p>
        </p:txBody>
      </p:sp>
      <p:sp>
        <p:nvSpPr>
          <p:cNvPr id="14" name="Text 8"/>
          <p:cNvSpPr/>
          <p:nvPr/>
        </p:nvSpPr>
        <p:spPr>
          <a:xfrm>
            <a:off x="496119" y="3926830"/>
            <a:ext cx="2610594" cy="630213"/>
          </a:xfrm>
          <a:prstGeom prst="rect">
            <a:avLst/>
          </a:prstGeom>
          <a:noFill/>
          <a:ln/>
        </p:spPr>
        <p:txBody>
          <a:bodyPr wrap="square" lIns="0" tIns="0" rIns="0" bIns="0" rtlCol="0" anchor="t"/>
          <a:lstStyle/>
          <a:p>
            <a:pPr marL="0" indent="0" algn="l">
              <a:lnSpc>
                <a:spcPts val="1650"/>
              </a:lnSpc>
              <a:buNone/>
            </a:pPr>
            <a:r>
              <a:rPr lang="en-US" sz="1050" dirty="0">
                <a:solidFill>
                  <a:srgbClr val="3D3E44"/>
                </a:solidFill>
                <a:latin typeface="Inter Light" pitchFamily="34" charset="0"/>
                <a:ea typeface="Inter Light" pitchFamily="34" charset="-122"/>
                <a:cs typeface="Inter Light" pitchFamily="34" charset="-120"/>
              </a:rPr>
              <a:t>Bei Community-Projekten gibt es nicht immer einen festen Hersteller als Ansprechpartner.</a:t>
            </a:r>
            <a:endParaRPr lang="en-US" sz="1050" dirty="0"/>
          </a:p>
        </p:txBody>
      </p:sp>
      <p:pic>
        <p:nvPicPr>
          <p:cNvPr id="15" name="Image 4" descr="preencoded.png"/>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3266629" y="3143176"/>
            <a:ext cx="336649" cy="336649"/>
          </a:xfrm>
          <a:prstGeom prst="rect">
            <a:avLst/>
          </a:prstGeom>
        </p:spPr>
      </p:pic>
      <p:sp>
        <p:nvSpPr>
          <p:cNvPr id="16" name="Text 9"/>
          <p:cNvSpPr/>
          <p:nvPr/>
        </p:nvSpPr>
        <p:spPr>
          <a:xfrm>
            <a:off x="3266629" y="3639741"/>
            <a:ext cx="1683469" cy="210369"/>
          </a:xfrm>
          <a:prstGeom prst="rect">
            <a:avLst/>
          </a:prstGeom>
          <a:noFill/>
          <a:ln/>
        </p:spPr>
        <p:txBody>
          <a:bodyPr wrap="none" lIns="0" tIns="0" rIns="0" bIns="0" rtlCol="0" anchor="t"/>
          <a:lstStyle/>
          <a:p>
            <a:pPr marL="0" indent="0" algn="l">
              <a:lnSpc>
                <a:spcPts val="1650"/>
              </a:lnSpc>
              <a:buNone/>
            </a:pPr>
            <a:r>
              <a:rPr lang="en-US" sz="1300" dirty="0">
                <a:solidFill>
                  <a:srgbClr val="3D3E44"/>
                </a:solidFill>
                <a:latin typeface="Montserrat Medium" pitchFamily="34" charset="0"/>
                <a:ea typeface="Montserrat Medium" pitchFamily="34" charset="-122"/>
                <a:cs typeface="Montserrat Medium" pitchFamily="34" charset="-120"/>
              </a:rPr>
              <a:t>Veraltete Projekte</a:t>
            </a:r>
            <a:endParaRPr lang="en-US" sz="1300" dirty="0"/>
          </a:p>
        </p:txBody>
      </p:sp>
      <p:sp>
        <p:nvSpPr>
          <p:cNvPr id="17" name="Text 10"/>
          <p:cNvSpPr/>
          <p:nvPr/>
        </p:nvSpPr>
        <p:spPr>
          <a:xfrm>
            <a:off x="3266629" y="3926830"/>
            <a:ext cx="2610669" cy="630213"/>
          </a:xfrm>
          <a:prstGeom prst="rect">
            <a:avLst/>
          </a:prstGeom>
          <a:noFill/>
          <a:ln/>
        </p:spPr>
        <p:txBody>
          <a:bodyPr wrap="square" lIns="0" tIns="0" rIns="0" bIns="0" rtlCol="0" anchor="t"/>
          <a:lstStyle/>
          <a:p>
            <a:pPr marL="0" indent="0" algn="l">
              <a:lnSpc>
                <a:spcPts val="1650"/>
              </a:lnSpc>
              <a:buNone/>
            </a:pPr>
            <a:r>
              <a:rPr lang="en-US" sz="1050" dirty="0">
                <a:solidFill>
                  <a:srgbClr val="3D3E44"/>
                </a:solidFill>
                <a:latin typeface="Inter Light" pitchFamily="34" charset="0"/>
                <a:ea typeface="Inter Light" pitchFamily="34" charset="-122"/>
                <a:cs typeface="Inter Light" pitchFamily="34" charset="-120"/>
              </a:rPr>
              <a:t>Nicht aktiv gepflegte Software kann Sicherheitslücken enthalten und stellt ein Risiko dar.</a:t>
            </a:r>
            <a:endParaRPr lang="en-US" sz="1050" dirty="0"/>
          </a:p>
        </p:txBody>
      </p:sp>
      <p:pic>
        <p:nvPicPr>
          <p:cNvPr id="19" name="Grafik 18">
            <a:extLst>
              <a:ext uri="{FF2B5EF4-FFF2-40B4-BE49-F238E27FC236}">
                <a16:creationId xmlns:a16="http://schemas.microsoft.com/office/drawing/2014/main" id="{71CD2922-3148-51DC-204A-8527C13C3660}"/>
              </a:ext>
            </a:extLst>
          </p:cNvPr>
          <p:cNvPicPr>
            <a:picLocks noChangeAspect="1"/>
          </p:cNvPicPr>
          <p:nvPr/>
        </p:nvPicPr>
        <p:blipFill>
          <a:blip r:embed="rId8"/>
          <a:stretch>
            <a:fillRect/>
          </a:stretch>
        </p:blipFill>
        <p:spPr>
          <a:xfrm>
            <a:off x="42439" y="69819"/>
            <a:ext cx="453680" cy="47820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Slide 6">
    <p:spTree>
      <p:nvGrpSpPr>
        <p:cNvPr id="1" name=""/>
        <p:cNvGrpSpPr/>
        <p:nvPr/>
      </p:nvGrpSpPr>
      <p:grpSpPr>
        <a:xfrm>
          <a:off x="0" y="0"/>
          <a:ext cx="0" cy="0"/>
          <a:chOff x="0" y="0"/>
          <a:chExt cx="0" cy="0"/>
        </a:xfrm>
      </p:grpSpPr>
      <p:sp>
        <p:nvSpPr>
          <p:cNvPr id="2" name="Text 0"/>
          <p:cNvSpPr/>
          <p:nvPr/>
        </p:nvSpPr>
        <p:spPr>
          <a:xfrm>
            <a:off x="1807114" y="365745"/>
            <a:ext cx="4235723" cy="311869"/>
          </a:xfrm>
          <a:prstGeom prst="rect">
            <a:avLst/>
          </a:prstGeom>
          <a:noFill/>
          <a:ln/>
        </p:spPr>
        <p:txBody>
          <a:bodyPr wrap="none" lIns="0" tIns="0" rIns="0" bIns="0" rtlCol="0" anchor="t"/>
          <a:lstStyle/>
          <a:p>
            <a:pPr marL="0" indent="0" algn="l">
              <a:lnSpc>
                <a:spcPts val="2450"/>
              </a:lnSpc>
              <a:buNone/>
            </a:pPr>
            <a:r>
              <a:rPr lang="en-US" sz="1950" dirty="0">
                <a:solidFill>
                  <a:srgbClr val="74767D"/>
                </a:solidFill>
                <a:latin typeface="Montserrat Medium" pitchFamily="34" charset="0"/>
                <a:ea typeface="Montserrat Medium" pitchFamily="34" charset="-122"/>
                <a:cs typeface="Montserrat Medium" pitchFamily="34" charset="-120"/>
              </a:rPr>
              <a:t>Überblick über anfallende Kosten</a:t>
            </a:r>
            <a:endParaRPr lang="en-US" sz="1950" dirty="0"/>
          </a:p>
        </p:txBody>
      </p:sp>
      <p:sp>
        <p:nvSpPr>
          <p:cNvPr id="3" name="Shape 1"/>
          <p:cNvSpPr/>
          <p:nvPr/>
        </p:nvSpPr>
        <p:spPr>
          <a:xfrm>
            <a:off x="410840" y="790649"/>
            <a:ext cx="8322320" cy="344091"/>
          </a:xfrm>
          <a:prstGeom prst="roundRect">
            <a:avLst>
              <a:gd name="adj" fmla="val 26101"/>
            </a:avLst>
          </a:prstGeom>
          <a:solidFill>
            <a:srgbClr val="B6D6FC"/>
          </a:solidFill>
          <a:ln/>
        </p:spPr>
        <p:txBody>
          <a:bodyPr/>
          <a:lstStyle/>
          <a:p>
            <a:endParaRPr lang="de-DE"/>
          </a:p>
        </p:txBody>
      </p:sp>
      <p:pic>
        <p:nvPicPr>
          <p:cNvPr id="4" name="Image 0" descr="preencoded.png"/>
          <p:cNvPicPr>
            <a:picLocks noChangeAspect="1"/>
          </p:cNvPicPr>
          <p:nvPr/>
        </p:nvPicPr>
        <p:blipFill>
          <a:blip r:embed="rId3"/>
          <a:stretch>
            <a:fillRect/>
          </a:stretch>
        </p:blipFill>
        <p:spPr>
          <a:xfrm>
            <a:off x="510629" y="928018"/>
            <a:ext cx="124718" cy="99789"/>
          </a:xfrm>
          <a:prstGeom prst="rect">
            <a:avLst/>
          </a:prstGeom>
        </p:spPr>
      </p:pic>
      <p:sp>
        <p:nvSpPr>
          <p:cNvPr id="5" name="Text 2"/>
          <p:cNvSpPr/>
          <p:nvPr/>
        </p:nvSpPr>
        <p:spPr>
          <a:xfrm>
            <a:off x="735137" y="885751"/>
            <a:ext cx="7898234" cy="135954"/>
          </a:xfrm>
          <a:prstGeom prst="rect">
            <a:avLst/>
          </a:prstGeom>
          <a:noFill/>
          <a:ln/>
        </p:spPr>
        <p:txBody>
          <a:bodyPr wrap="none" lIns="0" tIns="0" rIns="0" bIns="0" rtlCol="0" anchor="t"/>
          <a:lstStyle/>
          <a:p>
            <a:pPr marL="0" indent="0" algn="l">
              <a:lnSpc>
                <a:spcPts val="1050"/>
              </a:lnSpc>
              <a:buNone/>
            </a:pPr>
            <a:r>
              <a:rPr lang="en-US" sz="750" dirty="0">
                <a:solidFill>
                  <a:srgbClr val="000000"/>
                </a:solidFill>
                <a:latin typeface="Inter Light" pitchFamily="34" charset="0"/>
                <a:ea typeface="Inter Light" pitchFamily="34" charset="-122"/>
                <a:cs typeface="Inter Light" pitchFamily="34" charset="-120"/>
              </a:rPr>
              <a:t>Open Source bedeutet </a:t>
            </a:r>
            <a:r>
              <a:rPr lang="en-US" sz="750" b="1" dirty="0">
                <a:solidFill>
                  <a:srgbClr val="000000"/>
                </a:solidFill>
                <a:latin typeface="Inter Light" pitchFamily="34" charset="0"/>
                <a:ea typeface="Inter Light" pitchFamily="34" charset="-122"/>
                <a:cs typeface="Inter Light" pitchFamily="34" charset="-120"/>
              </a:rPr>
              <a:t>nicht automatisch kostenlos</a:t>
            </a:r>
            <a:r>
              <a:rPr lang="en-US" sz="750" dirty="0">
                <a:solidFill>
                  <a:srgbClr val="000000"/>
                </a:solidFill>
                <a:latin typeface="Inter Light" pitchFamily="34" charset="0"/>
                <a:ea typeface="Inter Light" pitchFamily="34" charset="-122"/>
                <a:cs typeface="Inter Light" pitchFamily="34" charset="-120"/>
              </a:rPr>
              <a:t>, sondern vor allem </a:t>
            </a:r>
            <a:r>
              <a:rPr lang="en-US" sz="750" b="1" dirty="0">
                <a:solidFill>
                  <a:srgbClr val="000000"/>
                </a:solidFill>
                <a:latin typeface="Inter Light" pitchFamily="34" charset="0"/>
                <a:ea typeface="Inter Light" pitchFamily="34" charset="-122"/>
                <a:cs typeface="Inter Light" pitchFamily="34" charset="-120"/>
              </a:rPr>
              <a:t>frei nutzbar und offen zugänglich</a:t>
            </a:r>
            <a:r>
              <a:rPr lang="en-US" sz="750" dirty="0">
                <a:solidFill>
                  <a:srgbClr val="000000"/>
                </a:solidFill>
                <a:latin typeface="Inter Light" pitchFamily="34" charset="0"/>
                <a:ea typeface="Inter Light" pitchFamily="34" charset="-122"/>
                <a:cs typeface="Inter Light" pitchFamily="34" charset="-120"/>
              </a:rPr>
              <a:t>. Verschiedene Kostenarten sind dennoch zu berücksichtigen.</a:t>
            </a:r>
            <a:endParaRPr lang="en-US" sz="750" dirty="0"/>
          </a:p>
        </p:txBody>
      </p:sp>
      <p:pic>
        <p:nvPicPr>
          <p:cNvPr id="6" name="Image 1" descr="preencoded.png"/>
          <p:cNvPicPr>
            <a:picLocks noChangeAspect="1"/>
          </p:cNvPicPr>
          <p:nvPr/>
        </p:nvPicPr>
        <p:blipFill>
          <a:blip r:embed="rId4"/>
          <a:stretch>
            <a:fillRect/>
          </a:stretch>
        </p:blipFill>
        <p:spPr>
          <a:xfrm>
            <a:off x="410840" y="1292647"/>
            <a:ext cx="3433465" cy="3433465"/>
          </a:xfrm>
          <a:prstGeom prst="rect">
            <a:avLst/>
          </a:prstGeom>
        </p:spPr>
      </p:pic>
      <p:pic>
        <p:nvPicPr>
          <p:cNvPr id="7" name="Image 2" descr="preencoded.png"/>
          <p:cNvPicPr>
            <a:picLocks noChangeAspect="1"/>
          </p:cNvPicPr>
          <p:nvPr/>
        </p:nvPicPr>
        <p:blipFill>
          <a:blip r:embed="rId5"/>
          <a:stretch>
            <a:fillRect/>
          </a:stretch>
        </p:blipFill>
        <p:spPr>
          <a:xfrm>
            <a:off x="410840" y="1292647"/>
            <a:ext cx="3433465" cy="3433465"/>
          </a:xfrm>
          <a:prstGeom prst="rect">
            <a:avLst/>
          </a:prstGeom>
        </p:spPr>
      </p:pic>
      <p:sp>
        <p:nvSpPr>
          <p:cNvPr id="8" name="Text 3"/>
          <p:cNvSpPr/>
          <p:nvPr/>
        </p:nvSpPr>
        <p:spPr>
          <a:xfrm>
            <a:off x="4631738" y="1496852"/>
            <a:ext cx="1887289" cy="155897"/>
          </a:xfrm>
          <a:prstGeom prst="rect">
            <a:avLst/>
          </a:prstGeom>
          <a:noFill/>
          <a:ln/>
        </p:spPr>
        <p:txBody>
          <a:bodyPr wrap="none" lIns="0" tIns="0" rIns="0" bIns="0" rtlCol="0" anchor="t"/>
          <a:lstStyle/>
          <a:p>
            <a:pPr marL="0" indent="0" algn="l">
              <a:lnSpc>
                <a:spcPts val="1200"/>
              </a:lnSpc>
              <a:buNone/>
            </a:pPr>
            <a:r>
              <a:rPr lang="en-US" sz="950" dirty="0">
                <a:solidFill>
                  <a:srgbClr val="74767D"/>
                </a:solidFill>
                <a:latin typeface="Montserrat Medium" pitchFamily="34" charset="0"/>
                <a:ea typeface="Montserrat Medium" pitchFamily="34" charset="-122"/>
                <a:cs typeface="Montserrat Medium" pitchFamily="34" charset="-120"/>
              </a:rPr>
              <a:t>Einmalige Einführungskosten</a:t>
            </a:r>
            <a:endParaRPr lang="en-US" sz="950" dirty="0"/>
          </a:p>
        </p:txBody>
      </p:sp>
      <p:sp>
        <p:nvSpPr>
          <p:cNvPr id="9" name="Text 4"/>
          <p:cNvSpPr/>
          <p:nvPr/>
        </p:nvSpPr>
        <p:spPr>
          <a:xfrm>
            <a:off x="4613482" y="1715529"/>
            <a:ext cx="4039419" cy="617488"/>
          </a:xfrm>
          <a:prstGeom prst="rect">
            <a:avLst/>
          </a:prstGeom>
          <a:noFill/>
          <a:ln/>
        </p:spPr>
        <p:txBody>
          <a:bodyPr wrap="square" lIns="0" tIns="0" rIns="0" bIns="0" rtlCol="0" anchor="t"/>
          <a:lstStyle/>
          <a:p>
            <a:pPr marL="342900" indent="-342900" algn="l">
              <a:lnSpc>
                <a:spcPts val="1050"/>
              </a:lnSpc>
              <a:buSzPct val="100000"/>
              <a:buChar char="•"/>
            </a:pPr>
            <a:r>
              <a:rPr lang="en-US" sz="750" dirty="0">
                <a:solidFill>
                  <a:srgbClr val="3D3E44"/>
                </a:solidFill>
                <a:latin typeface="Inter Light" pitchFamily="34" charset="0"/>
                <a:ea typeface="Inter Light" pitchFamily="34" charset="-122"/>
                <a:cs typeface="Inter Light" pitchFamily="34" charset="-120"/>
              </a:rPr>
              <a:t>Planung und Analyse</a:t>
            </a:r>
            <a:endParaRPr lang="en-US" sz="750" dirty="0"/>
          </a:p>
          <a:p>
            <a:pPr marL="342900" indent="-342900" algn="l">
              <a:lnSpc>
                <a:spcPts val="1050"/>
              </a:lnSpc>
              <a:buSzPct val="100000"/>
              <a:buChar char="•"/>
            </a:pPr>
            <a:r>
              <a:rPr lang="en-US" sz="750" dirty="0">
                <a:solidFill>
                  <a:srgbClr val="3D3E44"/>
                </a:solidFill>
                <a:latin typeface="Inter Light" pitchFamily="34" charset="0"/>
                <a:ea typeface="Inter Light" pitchFamily="34" charset="-122"/>
                <a:cs typeface="Inter Light" pitchFamily="34" charset="-120"/>
              </a:rPr>
              <a:t>Installation und Migration</a:t>
            </a:r>
            <a:endParaRPr lang="en-US" sz="750" dirty="0"/>
          </a:p>
          <a:p>
            <a:pPr marL="342900" indent="-342900" algn="l">
              <a:lnSpc>
                <a:spcPts val="1050"/>
              </a:lnSpc>
              <a:buSzPct val="100000"/>
              <a:buChar char="•"/>
            </a:pPr>
            <a:r>
              <a:rPr lang="en-US" sz="750" dirty="0">
                <a:solidFill>
                  <a:srgbClr val="3D3E44"/>
                </a:solidFill>
                <a:latin typeface="Inter Light" pitchFamily="34" charset="0"/>
                <a:ea typeface="Inter Light" pitchFamily="34" charset="-122"/>
                <a:cs typeface="Inter Light" pitchFamily="34" charset="-120"/>
              </a:rPr>
              <a:t>Datenübernahme und Anpassungen</a:t>
            </a:r>
            <a:endParaRPr lang="en-US" sz="750" dirty="0"/>
          </a:p>
          <a:p>
            <a:pPr marL="342900" indent="-342900" algn="l">
              <a:lnSpc>
                <a:spcPts val="1050"/>
              </a:lnSpc>
              <a:buSzPct val="100000"/>
              <a:buChar char="•"/>
            </a:pPr>
            <a:r>
              <a:rPr lang="en-US" sz="750" dirty="0">
                <a:solidFill>
                  <a:srgbClr val="3D3E44"/>
                </a:solidFill>
                <a:latin typeface="Inter Light" pitchFamily="34" charset="0"/>
                <a:ea typeface="Inter Light" pitchFamily="34" charset="-122"/>
                <a:cs typeface="Inter Light" pitchFamily="34" charset="-120"/>
              </a:rPr>
              <a:t>Tests</a:t>
            </a:r>
            <a:endParaRPr lang="en-US" sz="750" dirty="0"/>
          </a:p>
        </p:txBody>
      </p:sp>
      <p:sp>
        <p:nvSpPr>
          <p:cNvPr id="10" name="Text 5"/>
          <p:cNvSpPr/>
          <p:nvPr/>
        </p:nvSpPr>
        <p:spPr>
          <a:xfrm>
            <a:off x="4684254" y="2421374"/>
            <a:ext cx="1247329" cy="155897"/>
          </a:xfrm>
          <a:prstGeom prst="rect">
            <a:avLst/>
          </a:prstGeom>
          <a:noFill/>
          <a:ln/>
        </p:spPr>
        <p:txBody>
          <a:bodyPr wrap="none" lIns="0" tIns="0" rIns="0" bIns="0" rtlCol="0" anchor="t"/>
          <a:lstStyle/>
          <a:p>
            <a:pPr marL="0" indent="0" algn="l">
              <a:lnSpc>
                <a:spcPts val="1200"/>
              </a:lnSpc>
              <a:buNone/>
            </a:pPr>
            <a:r>
              <a:rPr lang="en-US" sz="950" dirty="0">
                <a:solidFill>
                  <a:srgbClr val="74767D"/>
                </a:solidFill>
                <a:latin typeface="Montserrat Medium" pitchFamily="34" charset="0"/>
                <a:ea typeface="Montserrat Medium" pitchFamily="34" charset="-122"/>
                <a:cs typeface="Montserrat Medium" pitchFamily="34" charset="-120"/>
              </a:rPr>
              <a:t>Laufende Kosten</a:t>
            </a:r>
            <a:endParaRPr lang="en-US" sz="950" dirty="0"/>
          </a:p>
        </p:txBody>
      </p:sp>
      <p:sp>
        <p:nvSpPr>
          <p:cNvPr id="11" name="Text 6"/>
          <p:cNvSpPr/>
          <p:nvPr/>
        </p:nvSpPr>
        <p:spPr>
          <a:xfrm>
            <a:off x="4648757" y="2619938"/>
            <a:ext cx="4039419" cy="617488"/>
          </a:xfrm>
          <a:prstGeom prst="rect">
            <a:avLst/>
          </a:prstGeom>
          <a:noFill/>
          <a:ln/>
        </p:spPr>
        <p:txBody>
          <a:bodyPr wrap="square" lIns="0" tIns="0" rIns="0" bIns="0" rtlCol="0" anchor="t"/>
          <a:lstStyle/>
          <a:p>
            <a:pPr marL="342900" indent="-342900" algn="l">
              <a:lnSpc>
                <a:spcPts val="1050"/>
              </a:lnSpc>
              <a:buSzPct val="100000"/>
              <a:buChar char="•"/>
            </a:pPr>
            <a:r>
              <a:rPr lang="en-US" sz="750" dirty="0">
                <a:solidFill>
                  <a:srgbClr val="3D3E44"/>
                </a:solidFill>
                <a:latin typeface="Inter Light" pitchFamily="34" charset="0"/>
                <a:ea typeface="Inter Light" pitchFamily="34" charset="-122"/>
                <a:cs typeface="Inter Light" pitchFamily="34" charset="-120"/>
              </a:rPr>
              <a:t>Wartung und Updates</a:t>
            </a:r>
            <a:endParaRPr lang="en-US" sz="750" dirty="0"/>
          </a:p>
          <a:p>
            <a:pPr marL="342900" indent="-342900" algn="l">
              <a:lnSpc>
                <a:spcPts val="1050"/>
              </a:lnSpc>
              <a:buSzPct val="100000"/>
              <a:buChar char="•"/>
            </a:pPr>
            <a:r>
              <a:rPr lang="en-US" sz="750" dirty="0">
                <a:solidFill>
                  <a:srgbClr val="3D3E44"/>
                </a:solidFill>
                <a:latin typeface="Inter Light" pitchFamily="34" charset="0"/>
                <a:ea typeface="Inter Light" pitchFamily="34" charset="-122"/>
                <a:cs typeface="Inter Light" pitchFamily="34" charset="-120"/>
              </a:rPr>
              <a:t>IT-Administration</a:t>
            </a:r>
            <a:endParaRPr lang="en-US" sz="750" dirty="0"/>
          </a:p>
          <a:p>
            <a:pPr marL="342900" indent="-342900" algn="l">
              <a:lnSpc>
                <a:spcPts val="1050"/>
              </a:lnSpc>
              <a:buSzPct val="100000"/>
              <a:buChar char="•"/>
            </a:pPr>
            <a:r>
              <a:rPr lang="en-US" sz="750" dirty="0">
                <a:solidFill>
                  <a:srgbClr val="3D3E44"/>
                </a:solidFill>
                <a:latin typeface="Inter Light" pitchFamily="34" charset="0"/>
                <a:ea typeface="Inter Light" pitchFamily="34" charset="-122"/>
                <a:cs typeface="Inter Light" pitchFamily="34" charset="-120"/>
              </a:rPr>
              <a:t>Backup und Monitoring</a:t>
            </a:r>
            <a:endParaRPr lang="en-US" sz="750" dirty="0"/>
          </a:p>
          <a:p>
            <a:pPr marL="342900" indent="-342900" algn="l">
              <a:lnSpc>
                <a:spcPts val="1050"/>
              </a:lnSpc>
              <a:buSzPct val="100000"/>
              <a:buChar char="•"/>
            </a:pPr>
            <a:r>
              <a:rPr lang="en-US" sz="750" dirty="0">
                <a:solidFill>
                  <a:srgbClr val="3D3E44"/>
                </a:solidFill>
                <a:latin typeface="Inter Light" pitchFamily="34" charset="0"/>
                <a:ea typeface="Inter Light" pitchFamily="34" charset="-122"/>
                <a:cs typeface="Inter Light" pitchFamily="34" charset="-120"/>
              </a:rPr>
              <a:t>Supportverträge</a:t>
            </a:r>
            <a:endParaRPr lang="en-US" sz="750" dirty="0"/>
          </a:p>
        </p:txBody>
      </p:sp>
      <p:sp>
        <p:nvSpPr>
          <p:cNvPr id="12" name="Text 7"/>
          <p:cNvSpPr/>
          <p:nvPr/>
        </p:nvSpPr>
        <p:spPr>
          <a:xfrm>
            <a:off x="4698504" y="3543712"/>
            <a:ext cx="1969963" cy="155897"/>
          </a:xfrm>
          <a:prstGeom prst="rect">
            <a:avLst/>
          </a:prstGeom>
          <a:noFill/>
          <a:ln/>
        </p:spPr>
        <p:txBody>
          <a:bodyPr wrap="none" lIns="0" tIns="0" rIns="0" bIns="0" rtlCol="0" anchor="t"/>
          <a:lstStyle/>
          <a:p>
            <a:pPr marL="0" indent="0" algn="l">
              <a:lnSpc>
                <a:spcPts val="1200"/>
              </a:lnSpc>
              <a:buNone/>
            </a:pPr>
            <a:r>
              <a:rPr lang="en-US" sz="950" dirty="0">
                <a:solidFill>
                  <a:srgbClr val="74767D"/>
                </a:solidFill>
                <a:latin typeface="Montserrat Medium" pitchFamily="34" charset="0"/>
                <a:ea typeface="Montserrat Medium" pitchFamily="34" charset="-122"/>
                <a:cs typeface="Montserrat Medium" pitchFamily="34" charset="-120"/>
              </a:rPr>
              <a:t>Schulungs- &amp; Migrationskosten</a:t>
            </a:r>
            <a:endParaRPr lang="en-US" sz="950" dirty="0"/>
          </a:p>
        </p:txBody>
      </p:sp>
      <p:sp>
        <p:nvSpPr>
          <p:cNvPr id="13" name="Text 8"/>
          <p:cNvSpPr/>
          <p:nvPr/>
        </p:nvSpPr>
        <p:spPr>
          <a:xfrm>
            <a:off x="4693741" y="3777406"/>
            <a:ext cx="4039419" cy="456977"/>
          </a:xfrm>
          <a:prstGeom prst="rect">
            <a:avLst/>
          </a:prstGeom>
          <a:noFill/>
          <a:ln/>
        </p:spPr>
        <p:txBody>
          <a:bodyPr wrap="square" lIns="0" tIns="0" rIns="0" bIns="0" rtlCol="0" anchor="t"/>
          <a:lstStyle/>
          <a:p>
            <a:pPr marL="342900" indent="-342900" algn="l">
              <a:lnSpc>
                <a:spcPts val="1050"/>
              </a:lnSpc>
              <a:buSzPct val="100000"/>
              <a:buChar char="•"/>
            </a:pPr>
            <a:r>
              <a:rPr lang="en-US" sz="750" dirty="0">
                <a:solidFill>
                  <a:srgbClr val="3D3E44"/>
                </a:solidFill>
                <a:latin typeface="Inter Light" pitchFamily="34" charset="0"/>
                <a:ea typeface="Inter Light" pitchFamily="34" charset="-122"/>
                <a:cs typeface="Inter Light" pitchFamily="34" charset="-120"/>
              </a:rPr>
              <a:t>Mitarbeiterschulungen und Dokumentation</a:t>
            </a:r>
            <a:endParaRPr lang="en-US" sz="750" dirty="0"/>
          </a:p>
          <a:p>
            <a:pPr marL="342900" indent="-342900" algn="l">
              <a:lnSpc>
                <a:spcPts val="1050"/>
              </a:lnSpc>
              <a:buSzPct val="100000"/>
              <a:buChar char="•"/>
            </a:pPr>
            <a:r>
              <a:rPr lang="en-US" sz="750" dirty="0">
                <a:solidFill>
                  <a:srgbClr val="3D3E44"/>
                </a:solidFill>
                <a:latin typeface="Inter Light" pitchFamily="34" charset="0"/>
                <a:ea typeface="Inter Light" pitchFamily="34" charset="-122"/>
                <a:cs typeface="Inter Light" pitchFamily="34" charset="-120"/>
              </a:rPr>
              <a:t>Umstellung von Datenformaten</a:t>
            </a:r>
            <a:endParaRPr lang="en-US" sz="750" dirty="0"/>
          </a:p>
          <a:p>
            <a:pPr marL="342900" indent="-342900" algn="l">
              <a:lnSpc>
                <a:spcPts val="1050"/>
              </a:lnSpc>
              <a:buSzPct val="100000"/>
              <a:buChar char="•"/>
            </a:pPr>
            <a:r>
              <a:rPr lang="en-US" sz="750" dirty="0">
                <a:solidFill>
                  <a:srgbClr val="3D3E44"/>
                </a:solidFill>
                <a:latin typeface="Inter Light" pitchFamily="34" charset="0"/>
                <a:ea typeface="Inter Light" pitchFamily="34" charset="-122"/>
                <a:cs typeface="Inter Light" pitchFamily="34" charset="-120"/>
              </a:rPr>
              <a:t>Schnittstellenanpassungen</a:t>
            </a:r>
            <a:endParaRPr lang="en-US" sz="750" dirty="0"/>
          </a:p>
        </p:txBody>
      </p:sp>
      <p:pic>
        <p:nvPicPr>
          <p:cNvPr id="15" name="Grafik 14">
            <a:extLst>
              <a:ext uri="{FF2B5EF4-FFF2-40B4-BE49-F238E27FC236}">
                <a16:creationId xmlns:a16="http://schemas.microsoft.com/office/drawing/2014/main" id="{8BBBD02F-C468-E1CB-2DE8-40D9D3F03715}"/>
              </a:ext>
            </a:extLst>
          </p:cNvPr>
          <p:cNvPicPr>
            <a:picLocks noChangeAspect="1"/>
          </p:cNvPicPr>
          <p:nvPr/>
        </p:nvPicPr>
        <p:blipFill>
          <a:blip r:embed="rId6"/>
          <a:stretch>
            <a:fillRect/>
          </a:stretch>
        </p:blipFill>
        <p:spPr>
          <a:xfrm>
            <a:off x="52449" y="66766"/>
            <a:ext cx="458180" cy="482946"/>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 7">
    <p:spTree>
      <p:nvGrpSpPr>
        <p:cNvPr id="1" name=""/>
        <p:cNvGrpSpPr/>
        <p:nvPr/>
      </p:nvGrpSpPr>
      <p:grpSpPr>
        <a:xfrm>
          <a:off x="0" y="0"/>
          <a:ext cx="0" cy="0"/>
          <a:chOff x="0" y="0"/>
          <a:chExt cx="0" cy="0"/>
        </a:xfrm>
      </p:grpSpPr>
      <p:sp>
        <p:nvSpPr>
          <p:cNvPr id="2" name="Text 0"/>
          <p:cNvSpPr/>
          <p:nvPr/>
        </p:nvSpPr>
        <p:spPr>
          <a:xfrm>
            <a:off x="496119" y="543669"/>
            <a:ext cx="4246364" cy="398711"/>
          </a:xfrm>
          <a:prstGeom prst="rect">
            <a:avLst/>
          </a:prstGeom>
          <a:noFill/>
          <a:ln/>
        </p:spPr>
        <p:txBody>
          <a:bodyPr wrap="none" lIns="0" tIns="0" rIns="0" bIns="0" rtlCol="0" anchor="t"/>
          <a:lstStyle/>
          <a:p>
            <a:pPr marL="0" indent="0" algn="l">
              <a:lnSpc>
                <a:spcPts val="3100"/>
              </a:lnSpc>
              <a:buNone/>
            </a:pPr>
            <a:r>
              <a:rPr lang="en-US" sz="2500" dirty="0">
                <a:solidFill>
                  <a:srgbClr val="74767D"/>
                </a:solidFill>
                <a:latin typeface="Montserrat Medium" pitchFamily="34" charset="0"/>
                <a:ea typeface="Montserrat Medium" pitchFamily="34" charset="-122"/>
                <a:cs typeface="Montserrat Medium" pitchFamily="34" charset="-120"/>
              </a:rPr>
              <a:t>Typischer Kostenvergleich</a:t>
            </a:r>
            <a:endParaRPr lang="en-US" sz="2500" dirty="0"/>
          </a:p>
        </p:txBody>
      </p:sp>
      <p:sp>
        <p:nvSpPr>
          <p:cNvPr id="3" name="Text 1"/>
          <p:cNvSpPr/>
          <p:nvPr/>
        </p:nvSpPr>
        <p:spPr>
          <a:xfrm>
            <a:off x="496119" y="1172021"/>
            <a:ext cx="8151763" cy="387846"/>
          </a:xfrm>
          <a:prstGeom prst="rect">
            <a:avLst/>
          </a:prstGeom>
          <a:noFill/>
          <a:ln/>
        </p:spPr>
        <p:txBody>
          <a:bodyPr wrap="square" lIns="0" tIns="0" rIns="0" bIns="0" rtlCol="0" anchor="t"/>
          <a:lstStyle/>
          <a:p>
            <a:pPr marL="0" indent="0" algn="l">
              <a:lnSpc>
                <a:spcPts val="1500"/>
              </a:lnSpc>
              <a:buNone/>
            </a:pPr>
            <a:r>
              <a:rPr lang="en-US" sz="1000" dirty="0">
                <a:solidFill>
                  <a:srgbClr val="3D3E44"/>
                </a:solidFill>
                <a:latin typeface="Inter Light" pitchFamily="34" charset="0"/>
                <a:ea typeface="Inter Light" pitchFamily="34" charset="-122"/>
                <a:cs typeface="Inter Light" pitchFamily="34" charset="-120"/>
              </a:rPr>
              <a:t>Ein direkter Vergleich zwischen proprietärer Software und Open Source Software zeigt deutliche Unterschiede in den wichtigsten Kostenkategorien.</a:t>
            </a:r>
            <a:endParaRPr lang="en-US" sz="1000" dirty="0"/>
          </a:p>
        </p:txBody>
      </p:sp>
      <p:sp>
        <p:nvSpPr>
          <p:cNvPr id="4" name="Shape 2"/>
          <p:cNvSpPr/>
          <p:nvPr/>
        </p:nvSpPr>
        <p:spPr>
          <a:xfrm>
            <a:off x="496119" y="1689050"/>
            <a:ext cx="8151763" cy="2080022"/>
          </a:xfrm>
          <a:prstGeom prst="roundRect">
            <a:avLst>
              <a:gd name="adj" fmla="val 5521"/>
            </a:avLst>
          </a:prstGeom>
          <a:noFill/>
          <a:ln w="4763">
            <a:solidFill>
              <a:srgbClr val="000000">
                <a:alpha val="8000"/>
              </a:srgbClr>
            </a:solidFill>
            <a:prstDash val="solid"/>
          </a:ln>
        </p:spPr>
        <p:txBody>
          <a:bodyPr/>
          <a:lstStyle/>
          <a:p>
            <a:endParaRPr lang="de-DE"/>
          </a:p>
        </p:txBody>
      </p:sp>
      <p:sp>
        <p:nvSpPr>
          <p:cNvPr id="5" name="Text 3"/>
          <p:cNvSpPr/>
          <p:nvPr/>
        </p:nvSpPr>
        <p:spPr>
          <a:xfrm>
            <a:off x="628501" y="1767408"/>
            <a:ext cx="2185169" cy="193923"/>
          </a:xfrm>
          <a:prstGeom prst="rect">
            <a:avLst/>
          </a:prstGeom>
          <a:noFill/>
          <a:ln/>
        </p:spPr>
        <p:txBody>
          <a:bodyPr wrap="none" lIns="0" tIns="0" rIns="0" bIns="0" rtlCol="0" anchor="t"/>
          <a:lstStyle/>
          <a:p>
            <a:pPr marL="0" indent="0" algn="l">
              <a:lnSpc>
                <a:spcPts val="1500"/>
              </a:lnSpc>
              <a:buNone/>
            </a:pPr>
            <a:r>
              <a:rPr lang="en-US" sz="1000" b="1" dirty="0">
                <a:solidFill>
                  <a:srgbClr val="3D3E44"/>
                </a:solidFill>
                <a:latin typeface="Inter Light" pitchFamily="34" charset="0"/>
                <a:ea typeface="Inter Light" pitchFamily="34" charset="-122"/>
                <a:cs typeface="Inter Light" pitchFamily="34" charset="-120"/>
              </a:rPr>
              <a:t>Kostenart</a:t>
            </a:r>
            <a:endParaRPr lang="en-US" sz="1000" dirty="0"/>
          </a:p>
        </p:txBody>
      </p:sp>
      <p:sp>
        <p:nvSpPr>
          <p:cNvPr id="6" name="Text 4"/>
          <p:cNvSpPr/>
          <p:nvPr/>
        </p:nvSpPr>
        <p:spPr>
          <a:xfrm>
            <a:off x="3073524" y="1767408"/>
            <a:ext cx="2589907" cy="193923"/>
          </a:xfrm>
          <a:prstGeom prst="rect">
            <a:avLst/>
          </a:prstGeom>
          <a:noFill/>
          <a:ln/>
        </p:spPr>
        <p:txBody>
          <a:bodyPr wrap="none" lIns="0" tIns="0" rIns="0" bIns="0" rtlCol="0" anchor="t"/>
          <a:lstStyle/>
          <a:p>
            <a:pPr marL="0" indent="0" algn="l">
              <a:lnSpc>
                <a:spcPts val="1500"/>
              </a:lnSpc>
              <a:buNone/>
            </a:pPr>
            <a:r>
              <a:rPr lang="en-US" sz="1000" b="1" dirty="0">
                <a:solidFill>
                  <a:srgbClr val="3D3E44"/>
                </a:solidFill>
                <a:latin typeface="Inter Light" pitchFamily="34" charset="0"/>
                <a:ea typeface="Inter Light" pitchFamily="34" charset="-122"/>
                <a:cs typeface="Inter Light" pitchFamily="34" charset="-120"/>
              </a:rPr>
              <a:t>Proprietäre Software</a:t>
            </a:r>
            <a:endParaRPr lang="en-US" sz="1000" dirty="0"/>
          </a:p>
        </p:txBody>
      </p:sp>
      <p:sp>
        <p:nvSpPr>
          <p:cNvPr id="7" name="Text 5"/>
          <p:cNvSpPr/>
          <p:nvPr/>
        </p:nvSpPr>
        <p:spPr>
          <a:xfrm>
            <a:off x="5923285" y="1767408"/>
            <a:ext cx="2592288" cy="193923"/>
          </a:xfrm>
          <a:prstGeom prst="rect">
            <a:avLst/>
          </a:prstGeom>
          <a:noFill/>
          <a:ln/>
        </p:spPr>
        <p:txBody>
          <a:bodyPr wrap="none" lIns="0" tIns="0" rIns="0" bIns="0" rtlCol="0" anchor="t"/>
          <a:lstStyle/>
          <a:p>
            <a:pPr marL="0" indent="0" algn="l">
              <a:lnSpc>
                <a:spcPts val="1500"/>
              </a:lnSpc>
              <a:buNone/>
            </a:pPr>
            <a:r>
              <a:rPr lang="en-US" sz="1000" b="1" dirty="0">
                <a:solidFill>
                  <a:srgbClr val="3D3E44"/>
                </a:solidFill>
                <a:latin typeface="Inter Light" pitchFamily="34" charset="0"/>
                <a:ea typeface="Inter Light" pitchFamily="34" charset="-122"/>
                <a:cs typeface="Inter Light" pitchFamily="34" charset="-120"/>
              </a:rPr>
              <a:t>Open Source Software</a:t>
            </a:r>
            <a:endParaRPr lang="en-US" sz="1000" dirty="0"/>
          </a:p>
        </p:txBody>
      </p:sp>
      <p:sp>
        <p:nvSpPr>
          <p:cNvPr id="8" name="Text 6"/>
          <p:cNvSpPr/>
          <p:nvPr/>
        </p:nvSpPr>
        <p:spPr>
          <a:xfrm>
            <a:off x="628501" y="2113285"/>
            <a:ext cx="2185169" cy="193923"/>
          </a:xfrm>
          <a:prstGeom prst="rect">
            <a:avLst/>
          </a:prstGeom>
          <a:noFill/>
          <a:ln/>
        </p:spPr>
        <p:txBody>
          <a:bodyPr wrap="none" lIns="0" tIns="0" rIns="0" bIns="0" rtlCol="0" anchor="t"/>
          <a:lstStyle/>
          <a:p>
            <a:pPr marL="0" indent="0" algn="l">
              <a:lnSpc>
                <a:spcPts val="1500"/>
              </a:lnSpc>
              <a:buNone/>
            </a:pPr>
            <a:r>
              <a:rPr lang="en-US" sz="1000" dirty="0">
                <a:solidFill>
                  <a:srgbClr val="3D3E44"/>
                </a:solidFill>
                <a:latin typeface="Inter Light" pitchFamily="34" charset="0"/>
                <a:ea typeface="Inter Light" pitchFamily="34" charset="-122"/>
                <a:cs typeface="Inter Light" pitchFamily="34" charset="-120"/>
              </a:rPr>
              <a:t>Lizenzkosten</a:t>
            </a:r>
            <a:endParaRPr lang="en-US" sz="1000" dirty="0"/>
          </a:p>
        </p:txBody>
      </p:sp>
      <p:sp>
        <p:nvSpPr>
          <p:cNvPr id="9" name="Text 7"/>
          <p:cNvSpPr/>
          <p:nvPr/>
        </p:nvSpPr>
        <p:spPr>
          <a:xfrm>
            <a:off x="3073524" y="2113285"/>
            <a:ext cx="2589907" cy="193923"/>
          </a:xfrm>
          <a:prstGeom prst="rect">
            <a:avLst/>
          </a:prstGeom>
          <a:noFill/>
          <a:ln/>
        </p:spPr>
        <p:txBody>
          <a:bodyPr wrap="none" lIns="0" tIns="0" rIns="0" bIns="0" rtlCol="0" anchor="t"/>
          <a:lstStyle/>
          <a:p>
            <a:pPr marL="0" indent="0" algn="l">
              <a:lnSpc>
                <a:spcPts val="1500"/>
              </a:lnSpc>
              <a:buNone/>
            </a:pPr>
            <a:r>
              <a:rPr lang="en-US" sz="1000" dirty="0">
                <a:solidFill>
                  <a:srgbClr val="3D3E44"/>
                </a:solidFill>
                <a:latin typeface="Inter Light" pitchFamily="34" charset="0"/>
                <a:ea typeface="Inter Light" pitchFamily="34" charset="-122"/>
                <a:cs typeface="Inter Light" pitchFamily="34" charset="-120"/>
              </a:rPr>
              <a:t>Hoch, oft jährlich</a:t>
            </a:r>
            <a:endParaRPr lang="en-US" sz="1000" dirty="0"/>
          </a:p>
        </p:txBody>
      </p:sp>
      <p:sp>
        <p:nvSpPr>
          <p:cNvPr id="10" name="Text 8"/>
          <p:cNvSpPr/>
          <p:nvPr/>
        </p:nvSpPr>
        <p:spPr>
          <a:xfrm>
            <a:off x="5923285" y="2113285"/>
            <a:ext cx="2592288" cy="193923"/>
          </a:xfrm>
          <a:prstGeom prst="rect">
            <a:avLst/>
          </a:prstGeom>
          <a:noFill/>
          <a:ln/>
        </p:spPr>
        <p:txBody>
          <a:bodyPr wrap="none" lIns="0" tIns="0" rIns="0" bIns="0" rtlCol="0" anchor="t"/>
          <a:lstStyle/>
          <a:p>
            <a:pPr marL="0" indent="0" algn="l">
              <a:lnSpc>
                <a:spcPts val="1500"/>
              </a:lnSpc>
              <a:buNone/>
            </a:pPr>
            <a:r>
              <a:rPr lang="en-US" sz="1000" dirty="0">
                <a:solidFill>
                  <a:srgbClr val="3D3E44"/>
                </a:solidFill>
                <a:latin typeface="Inter Light" pitchFamily="34" charset="0"/>
                <a:ea typeface="Inter Light" pitchFamily="34" charset="-122"/>
                <a:cs typeface="Inter Light" pitchFamily="34" charset="-120"/>
              </a:rPr>
              <a:t>Meist keine</a:t>
            </a:r>
            <a:endParaRPr lang="en-US" sz="1000" dirty="0"/>
          </a:p>
        </p:txBody>
      </p:sp>
      <p:sp>
        <p:nvSpPr>
          <p:cNvPr id="11" name="Text 9"/>
          <p:cNvSpPr/>
          <p:nvPr/>
        </p:nvSpPr>
        <p:spPr>
          <a:xfrm>
            <a:off x="628501" y="2459162"/>
            <a:ext cx="2185169" cy="193923"/>
          </a:xfrm>
          <a:prstGeom prst="rect">
            <a:avLst/>
          </a:prstGeom>
          <a:noFill/>
          <a:ln/>
        </p:spPr>
        <p:txBody>
          <a:bodyPr wrap="none" lIns="0" tIns="0" rIns="0" bIns="0" rtlCol="0" anchor="t"/>
          <a:lstStyle/>
          <a:p>
            <a:pPr marL="0" indent="0" algn="l">
              <a:lnSpc>
                <a:spcPts val="1500"/>
              </a:lnSpc>
              <a:buNone/>
            </a:pPr>
            <a:r>
              <a:rPr lang="en-US" sz="1000" dirty="0">
                <a:solidFill>
                  <a:srgbClr val="3D3E44"/>
                </a:solidFill>
                <a:latin typeface="Inter Light" pitchFamily="34" charset="0"/>
                <a:ea typeface="Inter Light" pitchFamily="34" charset="-122"/>
                <a:cs typeface="Inter Light" pitchFamily="34" charset="-120"/>
              </a:rPr>
              <a:t>Support</a:t>
            </a:r>
            <a:endParaRPr lang="en-US" sz="1000" dirty="0"/>
          </a:p>
        </p:txBody>
      </p:sp>
      <p:sp>
        <p:nvSpPr>
          <p:cNvPr id="12" name="Text 10"/>
          <p:cNvSpPr/>
          <p:nvPr/>
        </p:nvSpPr>
        <p:spPr>
          <a:xfrm>
            <a:off x="3073524" y="2459162"/>
            <a:ext cx="2589907" cy="193923"/>
          </a:xfrm>
          <a:prstGeom prst="rect">
            <a:avLst/>
          </a:prstGeom>
          <a:noFill/>
          <a:ln/>
        </p:spPr>
        <p:txBody>
          <a:bodyPr wrap="none" lIns="0" tIns="0" rIns="0" bIns="0" rtlCol="0" anchor="t"/>
          <a:lstStyle/>
          <a:p>
            <a:pPr marL="0" indent="0" algn="l">
              <a:lnSpc>
                <a:spcPts val="1500"/>
              </a:lnSpc>
              <a:buNone/>
            </a:pPr>
            <a:r>
              <a:rPr lang="en-US" sz="1000" dirty="0">
                <a:solidFill>
                  <a:srgbClr val="3D3E44"/>
                </a:solidFill>
                <a:latin typeface="Inter Light" pitchFamily="34" charset="0"/>
                <a:ea typeface="Inter Light" pitchFamily="34" charset="-122"/>
                <a:cs typeface="Inter Light" pitchFamily="34" charset="-120"/>
              </a:rPr>
              <a:t>Oft enthalten oder zusätzlich</a:t>
            </a:r>
            <a:endParaRPr lang="en-US" sz="1000" dirty="0"/>
          </a:p>
        </p:txBody>
      </p:sp>
      <p:sp>
        <p:nvSpPr>
          <p:cNvPr id="13" name="Text 11"/>
          <p:cNvSpPr/>
          <p:nvPr/>
        </p:nvSpPr>
        <p:spPr>
          <a:xfrm>
            <a:off x="5923285" y="2459162"/>
            <a:ext cx="2592288" cy="193923"/>
          </a:xfrm>
          <a:prstGeom prst="rect">
            <a:avLst/>
          </a:prstGeom>
          <a:noFill/>
          <a:ln/>
        </p:spPr>
        <p:txBody>
          <a:bodyPr wrap="none" lIns="0" tIns="0" rIns="0" bIns="0" rtlCol="0" anchor="t"/>
          <a:lstStyle/>
          <a:p>
            <a:pPr marL="0" indent="0" algn="l">
              <a:lnSpc>
                <a:spcPts val="1500"/>
              </a:lnSpc>
              <a:buNone/>
            </a:pPr>
            <a:r>
              <a:rPr lang="en-US" sz="1000" dirty="0">
                <a:solidFill>
                  <a:srgbClr val="3D3E44"/>
                </a:solidFill>
                <a:latin typeface="Inter Light" pitchFamily="34" charset="0"/>
                <a:ea typeface="Inter Light" pitchFamily="34" charset="-122"/>
                <a:cs typeface="Inter Light" pitchFamily="34" charset="-120"/>
              </a:rPr>
              <a:t>Optional</a:t>
            </a:r>
            <a:endParaRPr lang="en-US" sz="1000" dirty="0"/>
          </a:p>
        </p:txBody>
      </p:sp>
      <p:sp>
        <p:nvSpPr>
          <p:cNvPr id="14" name="Text 12"/>
          <p:cNvSpPr/>
          <p:nvPr/>
        </p:nvSpPr>
        <p:spPr>
          <a:xfrm>
            <a:off x="628501" y="2805038"/>
            <a:ext cx="2185169" cy="193923"/>
          </a:xfrm>
          <a:prstGeom prst="rect">
            <a:avLst/>
          </a:prstGeom>
          <a:noFill/>
          <a:ln/>
        </p:spPr>
        <p:txBody>
          <a:bodyPr wrap="none" lIns="0" tIns="0" rIns="0" bIns="0" rtlCol="0" anchor="t"/>
          <a:lstStyle/>
          <a:p>
            <a:pPr marL="0" indent="0" algn="l">
              <a:lnSpc>
                <a:spcPts val="1500"/>
              </a:lnSpc>
              <a:buNone/>
            </a:pPr>
            <a:r>
              <a:rPr lang="en-US" sz="1000" dirty="0">
                <a:solidFill>
                  <a:srgbClr val="3D3E44"/>
                </a:solidFill>
                <a:latin typeface="Inter Light" pitchFamily="34" charset="0"/>
                <a:ea typeface="Inter Light" pitchFamily="34" charset="-122"/>
                <a:cs typeface="Inter Light" pitchFamily="34" charset="-120"/>
              </a:rPr>
              <a:t>Anpassungen</a:t>
            </a:r>
            <a:endParaRPr lang="en-US" sz="1000" dirty="0"/>
          </a:p>
        </p:txBody>
      </p:sp>
      <p:sp>
        <p:nvSpPr>
          <p:cNvPr id="15" name="Text 13"/>
          <p:cNvSpPr/>
          <p:nvPr/>
        </p:nvSpPr>
        <p:spPr>
          <a:xfrm>
            <a:off x="3073524" y="2805038"/>
            <a:ext cx="2589907" cy="193923"/>
          </a:xfrm>
          <a:prstGeom prst="rect">
            <a:avLst/>
          </a:prstGeom>
          <a:noFill/>
          <a:ln/>
        </p:spPr>
        <p:txBody>
          <a:bodyPr wrap="none" lIns="0" tIns="0" rIns="0" bIns="0" rtlCol="0" anchor="t"/>
          <a:lstStyle/>
          <a:p>
            <a:pPr marL="0" indent="0" algn="l">
              <a:lnSpc>
                <a:spcPts val="1500"/>
              </a:lnSpc>
              <a:buNone/>
            </a:pPr>
            <a:r>
              <a:rPr lang="en-US" sz="1000" dirty="0">
                <a:solidFill>
                  <a:srgbClr val="3D3E44"/>
                </a:solidFill>
                <a:latin typeface="Inter Light" pitchFamily="34" charset="0"/>
                <a:ea typeface="Inter Light" pitchFamily="34" charset="-122"/>
                <a:cs typeface="Inter Light" pitchFamily="34" charset="-120"/>
              </a:rPr>
              <a:t>Eingeschränkt</a:t>
            </a:r>
            <a:endParaRPr lang="en-US" sz="1000" dirty="0"/>
          </a:p>
        </p:txBody>
      </p:sp>
      <p:sp>
        <p:nvSpPr>
          <p:cNvPr id="16" name="Text 14"/>
          <p:cNvSpPr/>
          <p:nvPr/>
        </p:nvSpPr>
        <p:spPr>
          <a:xfrm>
            <a:off x="5923285" y="2805038"/>
            <a:ext cx="2592288" cy="193923"/>
          </a:xfrm>
          <a:prstGeom prst="rect">
            <a:avLst/>
          </a:prstGeom>
          <a:noFill/>
          <a:ln/>
        </p:spPr>
        <p:txBody>
          <a:bodyPr wrap="none" lIns="0" tIns="0" rIns="0" bIns="0" rtlCol="0" anchor="t"/>
          <a:lstStyle/>
          <a:p>
            <a:pPr marL="0" indent="0" algn="l">
              <a:lnSpc>
                <a:spcPts val="1500"/>
              </a:lnSpc>
              <a:buNone/>
            </a:pPr>
            <a:r>
              <a:rPr lang="en-US" sz="1000" dirty="0">
                <a:solidFill>
                  <a:srgbClr val="3D3E44"/>
                </a:solidFill>
                <a:latin typeface="Inter Light" pitchFamily="34" charset="0"/>
                <a:ea typeface="Inter Light" pitchFamily="34" charset="-122"/>
                <a:cs typeface="Inter Light" pitchFamily="34" charset="-120"/>
              </a:rPr>
              <a:t>Sehr flexibel</a:t>
            </a:r>
            <a:endParaRPr lang="en-US" sz="1000" dirty="0"/>
          </a:p>
        </p:txBody>
      </p:sp>
      <p:sp>
        <p:nvSpPr>
          <p:cNvPr id="17" name="Text 15"/>
          <p:cNvSpPr/>
          <p:nvPr/>
        </p:nvSpPr>
        <p:spPr>
          <a:xfrm>
            <a:off x="628501" y="3150915"/>
            <a:ext cx="2185169" cy="193923"/>
          </a:xfrm>
          <a:prstGeom prst="rect">
            <a:avLst/>
          </a:prstGeom>
          <a:noFill/>
          <a:ln/>
        </p:spPr>
        <p:txBody>
          <a:bodyPr wrap="none" lIns="0" tIns="0" rIns="0" bIns="0" rtlCol="0" anchor="t"/>
          <a:lstStyle/>
          <a:p>
            <a:pPr marL="0" indent="0" algn="l">
              <a:lnSpc>
                <a:spcPts val="1500"/>
              </a:lnSpc>
              <a:buNone/>
            </a:pPr>
            <a:r>
              <a:rPr lang="en-US" sz="1000" dirty="0">
                <a:solidFill>
                  <a:srgbClr val="3D3E44"/>
                </a:solidFill>
                <a:latin typeface="Inter Light" pitchFamily="34" charset="0"/>
                <a:ea typeface="Inter Light" pitchFamily="34" charset="-122"/>
                <a:cs typeface="Inter Light" pitchFamily="34" charset="-120"/>
              </a:rPr>
              <a:t>Migration</a:t>
            </a:r>
            <a:endParaRPr lang="en-US" sz="1000" dirty="0"/>
          </a:p>
        </p:txBody>
      </p:sp>
      <p:sp>
        <p:nvSpPr>
          <p:cNvPr id="18" name="Text 16"/>
          <p:cNvSpPr/>
          <p:nvPr/>
        </p:nvSpPr>
        <p:spPr>
          <a:xfrm>
            <a:off x="3073524" y="3150915"/>
            <a:ext cx="2589907" cy="193923"/>
          </a:xfrm>
          <a:prstGeom prst="rect">
            <a:avLst/>
          </a:prstGeom>
          <a:noFill/>
          <a:ln/>
        </p:spPr>
        <p:txBody>
          <a:bodyPr wrap="none" lIns="0" tIns="0" rIns="0" bIns="0" rtlCol="0" anchor="t"/>
          <a:lstStyle/>
          <a:p>
            <a:pPr marL="0" indent="0" algn="l">
              <a:lnSpc>
                <a:spcPts val="1500"/>
              </a:lnSpc>
              <a:buNone/>
            </a:pPr>
            <a:r>
              <a:rPr lang="en-US" sz="1000" dirty="0">
                <a:solidFill>
                  <a:srgbClr val="3D3E44"/>
                </a:solidFill>
                <a:latin typeface="Inter Light" pitchFamily="34" charset="0"/>
                <a:ea typeface="Inter Light" pitchFamily="34" charset="-122"/>
                <a:cs typeface="Inter Light" pitchFamily="34" charset="-120"/>
              </a:rPr>
              <a:t>Gering bei Verbleib beim Hersteller</a:t>
            </a:r>
            <a:endParaRPr lang="en-US" sz="1000" dirty="0"/>
          </a:p>
        </p:txBody>
      </p:sp>
      <p:sp>
        <p:nvSpPr>
          <p:cNvPr id="19" name="Text 17"/>
          <p:cNvSpPr/>
          <p:nvPr/>
        </p:nvSpPr>
        <p:spPr>
          <a:xfrm>
            <a:off x="5923285" y="3150915"/>
            <a:ext cx="2592288" cy="193923"/>
          </a:xfrm>
          <a:prstGeom prst="rect">
            <a:avLst/>
          </a:prstGeom>
          <a:noFill/>
          <a:ln/>
        </p:spPr>
        <p:txBody>
          <a:bodyPr wrap="none" lIns="0" tIns="0" rIns="0" bIns="0" rtlCol="0" anchor="t"/>
          <a:lstStyle/>
          <a:p>
            <a:pPr marL="0" indent="0" algn="l">
              <a:lnSpc>
                <a:spcPts val="1500"/>
              </a:lnSpc>
              <a:buNone/>
            </a:pPr>
            <a:r>
              <a:rPr lang="en-US" sz="1000" dirty="0">
                <a:solidFill>
                  <a:srgbClr val="3D3E44"/>
                </a:solidFill>
                <a:latin typeface="Inter Light" pitchFamily="34" charset="0"/>
                <a:ea typeface="Inter Light" pitchFamily="34" charset="-122"/>
                <a:cs typeface="Inter Light" pitchFamily="34" charset="-120"/>
              </a:rPr>
              <a:t>Teilweise höher bei Umstellung</a:t>
            </a:r>
            <a:endParaRPr lang="en-US" sz="1000" dirty="0"/>
          </a:p>
        </p:txBody>
      </p:sp>
      <p:sp>
        <p:nvSpPr>
          <p:cNvPr id="20" name="Text 18"/>
          <p:cNvSpPr/>
          <p:nvPr/>
        </p:nvSpPr>
        <p:spPr>
          <a:xfrm>
            <a:off x="628501" y="3496791"/>
            <a:ext cx="2185169" cy="193923"/>
          </a:xfrm>
          <a:prstGeom prst="rect">
            <a:avLst/>
          </a:prstGeom>
          <a:noFill/>
          <a:ln/>
        </p:spPr>
        <p:txBody>
          <a:bodyPr wrap="none" lIns="0" tIns="0" rIns="0" bIns="0" rtlCol="0" anchor="t"/>
          <a:lstStyle/>
          <a:p>
            <a:pPr marL="0" indent="0" algn="l">
              <a:lnSpc>
                <a:spcPts val="1500"/>
              </a:lnSpc>
              <a:buNone/>
            </a:pPr>
            <a:r>
              <a:rPr lang="en-US" sz="1000" dirty="0">
                <a:solidFill>
                  <a:srgbClr val="3D3E44"/>
                </a:solidFill>
                <a:latin typeface="Inter Light" pitchFamily="34" charset="0"/>
                <a:ea typeface="Inter Light" pitchFamily="34" charset="-122"/>
                <a:cs typeface="Inter Light" pitchFamily="34" charset="-120"/>
              </a:rPr>
              <a:t>Langfristige Abhängigkeit</a:t>
            </a:r>
            <a:endParaRPr lang="en-US" sz="1000" dirty="0"/>
          </a:p>
        </p:txBody>
      </p:sp>
      <p:sp>
        <p:nvSpPr>
          <p:cNvPr id="21" name="Text 19"/>
          <p:cNvSpPr/>
          <p:nvPr/>
        </p:nvSpPr>
        <p:spPr>
          <a:xfrm>
            <a:off x="3073524" y="3496791"/>
            <a:ext cx="2589907" cy="193923"/>
          </a:xfrm>
          <a:prstGeom prst="rect">
            <a:avLst/>
          </a:prstGeom>
          <a:noFill/>
          <a:ln/>
        </p:spPr>
        <p:txBody>
          <a:bodyPr wrap="none" lIns="0" tIns="0" rIns="0" bIns="0" rtlCol="0" anchor="t"/>
          <a:lstStyle/>
          <a:p>
            <a:pPr marL="0" indent="0" algn="l">
              <a:lnSpc>
                <a:spcPts val="1500"/>
              </a:lnSpc>
              <a:buNone/>
            </a:pPr>
            <a:r>
              <a:rPr lang="en-US" sz="1000" dirty="0">
                <a:solidFill>
                  <a:srgbClr val="3D3E44"/>
                </a:solidFill>
                <a:latin typeface="Inter Light" pitchFamily="34" charset="0"/>
                <a:ea typeface="Inter Light" pitchFamily="34" charset="-122"/>
                <a:cs typeface="Inter Light" pitchFamily="34" charset="-120"/>
              </a:rPr>
              <a:t>Hoch</a:t>
            </a:r>
            <a:endParaRPr lang="en-US" sz="1000" dirty="0"/>
          </a:p>
        </p:txBody>
      </p:sp>
      <p:sp>
        <p:nvSpPr>
          <p:cNvPr id="22" name="Text 20"/>
          <p:cNvSpPr/>
          <p:nvPr/>
        </p:nvSpPr>
        <p:spPr>
          <a:xfrm>
            <a:off x="5923285" y="3496791"/>
            <a:ext cx="2592288" cy="193923"/>
          </a:xfrm>
          <a:prstGeom prst="rect">
            <a:avLst/>
          </a:prstGeom>
          <a:noFill/>
          <a:ln/>
        </p:spPr>
        <p:txBody>
          <a:bodyPr wrap="none" lIns="0" tIns="0" rIns="0" bIns="0" rtlCol="0" anchor="t"/>
          <a:lstStyle/>
          <a:p>
            <a:pPr marL="0" indent="0" algn="l">
              <a:lnSpc>
                <a:spcPts val="1500"/>
              </a:lnSpc>
              <a:buNone/>
            </a:pPr>
            <a:r>
              <a:rPr lang="en-US" sz="1000" dirty="0">
                <a:solidFill>
                  <a:srgbClr val="3D3E44"/>
                </a:solidFill>
                <a:latin typeface="Inter Light" pitchFamily="34" charset="0"/>
                <a:ea typeface="Inter Light" pitchFamily="34" charset="-122"/>
                <a:cs typeface="Inter Light" pitchFamily="34" charset="-120"/>
              </a:rPr>
              <a:t>Gering</a:t>
            </a:r>
            <a:endParaRPr lang="en-US" sz="1000" dirty="0"/>
          </a:p>
        </p:txBody>
      </p:sp>
      <p:sp>
        <p:nvSpPr>
          <p:cNvPr id="23" name="Shape 21"/>
          <p:cNvSpPr/>
          <p:nvPr/>
        </p:nvSpPr>
        <p:spPr>
          <a:xfrm>
            <a:off x="496119" y="3898255"/>
            <a:ext cx="8151763" cy="701576"/>
          </a:xfrm>
          <a:prstGeom prst="roundRect">
            <a:avLst>
              <a:gd name="adj" fmla="val 16368"/>
            </a:avLst>
          </a:prstGeom>
          <a:solidFill>
            <a:srgbClr val="B6FCB8"/>
          </a:solidFill>
          <a:ln/>
        </p:spPr>
        <p:txBody>
          <a:bodyPr/>
          <a:lstStyle/>
          <a:p>
            <a:endParaRPr lang="de-DE"/>
          </a:p>
        </p:txBody>
      </p:sp>
      <p:pic>
        <p:nvPicPr>
          <p:cNvPr id="24" name="Image 0" descr="preencoded.png"/>
          <p:cNvPicPr>
            <a:picLocks noChangeAspect="1"/>
          </p:cNvPicPr>
          <p:nvPr/>
        </p:nvPicPr>
        <p:blipFill>
          <a:blip r:embed="rId3"/>
          <a:stretch>
            <a:fillRect/>
          </a:stretch>
        </p:blipFill>
        <p:spPr>
          <a:xfrm>
            <a:off x="623664" y="4088904"/>
            <a:ext cx="159469" cy="127546"/>
          </a:xfrm>
          <a:prstGeom prst="rect">
            <a:avLst/>
          </a:prstGeom>
        </p:spPr>
      </p:pic>
      <p:sp>
        <p:nvSpPr>
          <p:cNvPr id="25" name="Text 22"/>
          <p:cNvSpPr/>
          <p:nvPr/>
        </p:nvSpPr>
        <p:spPr>
          <a:xfrm>
            <a:off x="910679" y="4044925"/>
            <a:ext cx="7609656" cy="387846"/>
          </a:xfrm>
          <a:prstGeom prst="rect">
            <a:avLst/>
          </a:prstGeom>
          <a:noFill/>
          <a:ln/>
        </p:spPr>
        <p:txBody>
          <a:bodyPr wrap="square" lIns="0" tIns="0" rIns="0" bIns="0" rtlCol="0" anchor="t"/>
          <a:lstStyle/>
          <a:p>
            <a:pPr marL="0" indent="0" algn="l">
              <a:lnSpc>
                <a:spcPts val="1500"/>
              </a:lnSpc>
              <a:buNone/>
            </a:pPr>
            <a:r>
              <a:rPr lang="en-US" sz="1000" dirty="0">
                <a:solidFill>
                  <a:srgbClr val="000000"/>
                </a:solidFill>
                <a:latin typeface="Inter Light" pitchFamily="34" charset="0"/>
                <a:ea typeface="Inter Light" pitchFamily="34" charset="-122"/>
                <a:cs typeface="Inter Light" pitchFamily="34" charset="-120"/>
              </a:rPr>
              <a:t>Open Source Software bietet langfristig erhebliche Einsparpotenziale bei Lizenzkosten und reduziert die Herstellerabhängigkeit deutlich.</a:t>
            </a:r>
            <a:endParaRPr lang="en-US" sz="1000" dirty="0"/>
          </a:p>
        </p:txBody>
      </p:sp>
      <p:pic>
        <p:nvPicPr>
          <p:cNvPr id="27" name="Grafik 26">
            <a:extLst>
              <a:ext uri="{FF2B5EF4-FFF2-40B4-BE49-F238E27FC236}">
                <a16:creationId xmlns:a16="http://schemas.microsoft.com/office/drawing/2014/main" id="{FADEDBE7-6C92-FE0A-C3DC-48581A4456D9}"/>
              </a:ext>
            </a:extLst>
          </p:cNvPr>
          <p:cNvPicPr>
            <a:picLocks noChangeAspect="1"/>
          </p:cNvPicPr>
          <p:nvPr/>
        </p:nvPicPr>
        <p:blipFill>
          <a:blip r:embed="rId4"/>
          <a:stretch>
            <a:fillRect/>
          </a:stretch>
        </p:blipFill>
        <p:spPr>
          <a:xfrm>
            <a:off x="25138" y="49348"/>
            <a:ext cx="398039" cy="41955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 8">
    <p:spTree>
      <p:nvGrpSpPr>
        <p:cNvPr id="1" name=""/>
        <p:cNvGrpSpPr/>
        <p:nvPr/>
      </p:nvGrpSpPr>
      <p:grpSpPr>
        <a:xfrm>
          <a:off x="0" y="0"/>
          <a:ext cx="0" cy="0"/>
          <a:chOff x="0" y="0"/>
          <a:chExt cx="0" cy="0"/>
        </a:xfrm>
      </p:grpSpPr>
      <p:sp>
        <p:nvSpPr>
          <p:cNvPr id="2" name="Text 0"/>
          <p:cNvSpPr/>
          <p:nvPr/>
        </p:nvSpPr>
        <p:spPr>
          <a:xfrm>
            <a:off x="1080864" y="504723"/>
            <a:ext cx="6056040" cy="414263"/>
          </a:xfrm>
          <a:prstGeom prst="rect">
            <a:avLst/>
          </a:prstGeom>
          <a:noFill/>
          <a:ln/>
        </p:spPr>
        <p:txBody>
          <a:bodyPr wrap="none" lIns="0" tIns="0" rIns="0" bIns="0" rtlCol="0" anchor="t"/>
          <a:lstStyle/>
          <a:p>
            <a:pPr marL="0" indent="0" algn="l">
              <a:lnSpc>
                <a:spcPts val="3250"/>
              </a:lnSpc>
              <a:buNone/>
            </a:pPr>
            <a:r>
              <a:rPr lang="en-US" sz="2600" dirty="0">
                <a:solidFill>
                  <a:srgbClr val="74767D"/>
                </a:solidFill>
                <a:latin typeface="Montserrat Medium" pitchFamily="34" charset="0"/>
                <a:ea typeface="Montserrat Medium" pitchFamily="34" charset="-122"/>
                <a:cs typeface="Montserrat Medium" pitchFamily="34" charset="-120"/>
              </a:rPr>
              <a:t>Bedeutung für digitale Souveränität</a:t>
            </a:r>
            <a:endParaRPr lang="en-US" sz="2600" dirty="0"/>
          </a:p>
        </p:txBody>
      </p:sp>
      <p:sp>
        <p:nvSpPr>
          <p:cNvPr id="3" name="Text 1"/>
          <p:cNvSpPr/>
          <p:nvPr/>
        </p:nvSpPr>
        <p:spPr>
          <a:xfrm>
            <a:off x="488379" y="1093440"/>
            <a:ext cx="8167241" cy="205234"/>
          </a:xfrm>
          <a:prstGeom prst="rect">
            <a:avLst/>
          </a:prstGeom>
          <a:noFill/>
          <a:ln/>
        </p:spPr>
        <p:txBody>
          <a:bodyPr wrap="none" lIns="0" tIns="0" rIns="0" bIns="0" rtlCol="0" anchor="t"/>
          <a:lstStyle/>
          <a:p>
            <a:pPr marL="0" indent="0" algn="l">
              <a:lnSpc>
                <a:spcPts val="1600"/>
              </a:lnSpc>
              <a:buNone/>
            </a:pPr>
            <a:r>
              <a:rPr lang="en-US" sz="1000" dirty="0">
                <a:solidFill>
                  <a:srgbClr val="3D3E44"/>
                </a:solidFill>
                <a:latin typeface="Inter Light" pitchFamily="34" charset="0"/>
                <a:ea typeface="Inter Light" pitchFamily="34" charset="-122"/>
                <a:cs typeface="Inter Light" pitchFamily="34" charset="-120"/>
              </a:rPr>
              <a:t>Open Source Software stärkt die </a:t>
            </a:r>
            <a:r>
              <a:rPr lang="en-US" sz="1000" b="1" dirty="0">
                <a:solidFill>
                  <a:srgbClr val="3D3E44"/>
                </a:solidFill>
                <a:latin typeface="Inter Light" pitchFamily="34" charset="0"/>
                <a:ea typeface="Inter Light" pitchFamily="34" charset="-122"/>
                <a:cs typeface="Inter Light" pitchFamily="34" charset="-120"/>
              </a:rPr>
              <a:t>digitale Souveränität</a:t>
            </a:r>
            <a:r>
              <a:rPr lang="en-US" sz="1000" dirty="0">
                <a:solidFill>
                  <a:srgbClr val="3D3E44"/>
                </a:solidFill>
                <a:latin typeface="Inter Light" pitchFamily="34" charset="0"/>
                <a:ea typeface="Inter Light" pitchFamily="34" charset="-122"/>
                <a:cs typeface="Inter Light" pitchFamily="34" charset="-120"/>
              </a:rPr>
              <a:t> von Organisationen und Staaten auf mehreren Ebenen.</a:t>
            </a:r>
            <a:endParaRPr lang="en-US" sz="1000" dirty="0"/>
          </a:p>
        </p:txBody>
      </p:sp>
      <p:sp>
        <p:nvSpPr>
          <p:cNvPr id="4" name="Shape 2"/>
          <p:cNvSpPr/>
          <p:nvPr/>
        </p:nvSpPr>
        <p:spPr>
          <a:xfrm>
            <a:off x="488379" y="1636961"/>
            <a:ext cx="2639764" cy="1582415"/>
          </a:xfrm>
          <a:prstGeom prst="roundRect">
            <a:avLst>
              <a:gd name="adj" fmla="val 4334"/>
            </a:avLst>
          </a:prstGeom>
          <a:solidFill>
            <a:srgbClr val="FFFFFF"/>
          </a:solidFill>
          <a:ln w="14288">
            <a:solidFill>
              <a:srgbClr val="C5C7D2"/>
            </a:solidFill>
            <a:prstDash val="solid"/>
          </a:ln>
        </p:spPr>
        <p:txBody>
          <a:bodyPr/>
          <a:lstStyle/>
          <a:p>
            <a:endParaRPr lang="de-DE"/>
          </a:p>
        </p:txBody>
      </p:sp>
      <p:pic>
        <p:nvPicPr>
          <p:cNvPr id="5" name="Image 0" descr="preencoded.png"/>
          <p:cNvPicPr>
            <a:picLocks noChangeAspect="1"/>
          </p:cNvPicPr>
          <p:nvPr/>
        </p:nvPicPr>
        <p:blipFill>
          <a:blip r:embed="rId3"/>
          <a:stretch>
            <a:fillRect/>
          </a:stretch>
        </p:blipFill>
        <p:spPr>
          <a:xfrm>
            <a:off x="488379" y="1622673"/>
            <a:ext cx="2639764" cy="57150"/>
          </a:xfrm>
          <a:prstGeom prst="rect">
            <a:avLst/>
          </a:prstGeom>
        </p:spPr>
      </p:pic>
      <p:pic>
        <p:nvPicPr>
          <p:cNvPr id="6" name="Image 1" descr="preencoded.png"/>
          <p:cNvPicPr>
            <a:picLocks noChangeAspect="1"/>
          </p:cNvPicPr>
          <p:nvPr/>
        </p:nvPicPr>
        <p:blipFill>
          <a:blip r:embed="rId4"/>
          <a:stretch>
            <a:fillRect/>
          </a:stretch>
        </p:blipFill>
        <p:spPr>
          <a:xfrm>
            <a:off x="1647118" y="1526168"/>
            <a:ext cx="286186" cy="286186"/>
          </a:xfrm>
          <a:prstGeom prst="rect">
            <a:avLst/>
          </a:prstGeom>
        </p:spPr>
      </p:pic>
      <p:sp>
        <p:nvSpPr>
          <p:cNvPr id="7" name="Text 3"/>
          <p:cNvSpPr/>
          <p:nvPr/>
        </p:nvSpPr>
        <p:spPr>
          <a:xfrm>
            <a:off x="1754450" y="1418872"/>
            <a:ext cx="159023" cy="198834"/>
          </a:xfrm>
          <a:prstGeom prst="rect">
            <a:avLst/>
          </a:prstGeom>
          <a:noFill/>
          <a:ln/>
        </p:spPr>
        <p:txBody>
          <a:bodyPr wrap="none" lIns="0" tIns="0" rIns="0" bIns="0" rtlCol="0" anchor="ctr"/>
          <a:lstStyle/>
          <a:p>
            <a:pPr marL="0" indent="0" algn="ctr">
              <a:lnSpc>
                <a:spcPct val="100000"/>
              </a:lnSpc>
              <a:buNone/>
            </a:pPr>
            <a:r>
              <a:rPr lang="en-US" sz="1250" dirty="0">
                <a:solidFill>
                  <a:srgbClr val="000000"/>
                </a:solidFill>
                <a:latin typeface="Montserrat Medium" pitchFamily="34" charset="0"/>
                <a:ea typeface="Montserrat Medium" pitchFamily="34" charset="-122"/>
                <a:cs typeface="Montserrat Medium" pitchFamily="34" charset="-120"/>
              </a:rPr>
              <a:t>1</a:t>
            </a:r>
            <a:endParaRPr lang="en-US" sz="1250" dirty="0"/>
          </a:p>
        </p:txBody>
      </p:sp>
      <p:sp>
        <p:nvSpPr>
          <p:cNvPr id="8" name="Text 4"/>
          <p:cNvSpPr/>
          <p:nvPr/>
        </p:nvSpPr>
        <p:spPr>
          <a:xfrm>
            <a:off x="635198" y="1968326"/>
            <a:ext cx="2112541" cy="207094"/>
          </a:xfrm>
          <a:prstGeom prst="rect">
            <a:avLst/>
          </a:prstGeom>
          <a:noFill/>
          <a:ln/>
        </p:spPr>
        <p:txBody>
          <a:bodyPr wrap="none" lIns="0" tIns="0" rIns="0" bIns="0" rtlCol="0" anchor="t"/>
          <a:lstStyle/>
          <a:p>
            <a:pPr marL="0" indent="0" algn="l">
              <a:lnSpc>
                <a:spcPts val="1600"/>
              </a:lnSpc>
              <a:buNone/>
            </a:pPr>
            <a:r>
              <a:rPr lang="en-US" sz="1300" dirty="0">
                <a:solidFill>
                  <a:srgbClr val="3D3E44"/>
                </a:solidFill>
                <a:latin typeface="Montserrat Medium" pitchFamily="34" charset="0"/>
                <a:ea typeface="Montserrat Medium" pitchFamily="34" charset="-122"/>
                <a:cs typeface="Montserrat Medium" pitchFamily="34" charset="-120"/>
              </a:rPr>
              <a:t>Überprüfbarer Quellcode</a:t>
            </a:r>
            <a:endParaRPr lang="en-US" sz="1300" dirty="0"/>
          </a:p>
        </p:txBody>
      </p:sp>
      <p:sp>
        <p:nvSpPr>
          <p:cNvPr id="9" name="Text 5"/>
          <p:cNvSpPr/>
          <p:nvPr/>
        </p:nvSpPr>
        <p:spPr>
          <a:xfrm>
            <a:off x="635198" y="2249760"/>
            <a:ext cx="2346127" cy="615702"/>
          </a:xfrm>
          <a:prstGeom prst="rect">
            <a:avLst/>
          </a:prstGeom>
          <a:noFill/>
          <a:ln/>
        </p:spPr>
        <p:txBody>
          <a:bodyPr wrap="square" lIns="0" tIns="0" rIns="0" bIns="0" rtlCol="0" anchor="t"/>
          <a:lstStyle/>
          <a:p>
            <a:pPr marL="0" indent="0" algn="l">
              <a:lnSpc>
                <a:spcPts val="1600"/>
              </a:lnSpc>
              <a:buNone/>
            </a:pPr>
            <a:r>
              <a:rPr lang="en-US" sz="1000" dirty="0">
                <a:solidFill>
                  <a:srgbClr val="3D3E44"/>
                </a:solidFill>
                <a:latin typeface="Inter Light" pitchFamily="34" charset="0"/>
                <a:ea typeface="Inter Light" pitchFamily="34" charset="-122"/>
                <a:cs typeface="Inter Light" pitchFamily="34" charset="-120"/>
              </a:rPr>
              <a:t>Der Quellcode ist jederzeit einsehbar und kann auf Sicherheit und Korrektheit geprüft werden.</a:t>
            </a:r>
            <a:endParaRPr lang="en-US" sz="1000" dirty="0"/>
          </a:p>
        </p:txBody>
      </p:sp>
      <p:sp>
        <p:nvSpPr>
          <p:cNvPr id="10" name="Shape 6"/>
          <p:cNvSpPr/>
          <p:nvPr/>
        </p:nvSpPr>
        <p:spPr>
          <a:xfrm>
            <a:off x="3252118" y="1636961"/>
            <a:ext cx="2639764" cy="1582415"/>
          </a:xfrm>
          <a:prstGeom prst="roundRect">
            <a:avLst>
              <a:gd name="adj" fmla="val 4334"/>
            </a:avLst>
          </a:prstGeom>
          <a:solidFill>
            <a:srgbClr val="FFFFFF"/>
          </a:solidFill>
          <a:ln w="14288">
            <a:solidFill>
              <a:srgbClr val="C5C7D2"/>
            </a:solidFill>
            <a:prstDash val="solid"/>
          </a:ln>
        </p:spPr>
        <p:txBody>
          <a:bodyPr/>
          <a:lstStyle/>
          <a:p>
            <a:endParaRPr lang="de-DE"/>
          </a:p>
        </p:txBody>
      </p:sp>
      <p:pic>
        <p:nvPicPr>
          <p:cNvPr id="11" name="Image 2" descr="preencoded.png"/>
          <p:cNvPicPr>
            <a:picLocks noChangeAspect="1"/>
          </p:cNvPicPr>
          <p:nvPr/>
        </p:nvPicPr>
        <p:blipFill>
          <a:blip r:embed="rId3"/>
          <a:stretch>
            <a:fillRect/>
          </a:stretch>
        </p:blipFill>
        <p:spPr>
          <a:xfrm>
            <a:off x="3252118" y="1622673"/>
            <a:ext cx="2639764" cy="57150"/>
          </a:xfrm>
          <a:prstGeom prst="rect">
            <a:avLst/>
          </a:prstGeom>
        </p:spPr>
      </p:pic>
      <p:pic>
        <p:nvPicPr>
          <p:cNvPr id="12" name="Image 3" descr="preencoded.png"/>
          <p:cNvPicPr>
            <a:picLocks noChangeAspect="1"/>
          </p:cNvPicPr>
          <p:nvPr/>
        </p:nvPicPr>
        <p:blipFill>
          <a:blip r:embed="rId4"/>
          <a:stretch>
            <a:fillRect/>
          </a:stretch>
        </p:blipFill>
        <p:spPr>
          <a:xfrm>
            <a:off x="4333187" y="1338708"/>
            <a:ext cx="397669" cy="397669"/>
          </a:xfrm>
          <a:prstGeom prst="rect">
            <a:avLst/>
          </a:prstGeom>
        </p:spPr>
      </p:pic>
      <p:sp>
        <p:nvSpPr>
          <p:cNvPr id="13" name="Text 7"/>
          <p:cNvSpPr/>
          <p:nvPr/>
        </p:nvSpPr>
        <p:spPr>
          <a:xfrm>
            <a:off x="4492451" y="1436265"/>
            <a:ext cx="159023" cy="198834"/>
          </a:xfrm>
          <a:prstGeom prst="rect">
            <a:avLst/>
          </a:prstGeom>
          <a:noFill/>
          <a:ln/>
        </p:spPr>
        <p:txBody>
          <a:bodyPr wrap="none" lIns="0" tIns="0" rIns="0" bIns="0" rtlCol="0" anchor="ctr"/>
          <a:lstStyle/>
          <a:p>
            <a:pPr marL="0" indent="0" algn="ctr">
              <a:lnSpc>
                <a:spcPct val="100000"/>
              </a:lnSpc>
              <a:buNone/>
            </a:pPr>
            <a:r>
              <a:rPr lang="en-US" sz="1250" dirty="0">
                <a:solidFill>
                  <a:srgbClr val="000000"/>
                </a:solidFill>
                <a:latin typeface="Montserrat Medium" pitchFamily="34" charset="0"/>
                <a:ea typeface="Montserrat Medium" pitchFamily="34" charset="-122"/>
                <a:cs typeface="Montserrat Medium" pitchFamily="34" charset="-120"/>
              </a:rPr>
              <a:t>2</a:t>
            </a:r>
            <a:endParaRPr lang="en-US" sz="1250" dirty="0"/>
          </a:p>
        </p:txBody>
      </p:sp>
      <p:sp>
        <p:nvSpPr>
          <p:cNvPr id="14" name="Text 8"/>
          <p:cNvSpPr/>
          <p:nvPr/>
        </p:nvSpPr>
        <p:spPr>
          <a:xfrm>
            <a:off x="3398937" y="1968326"/>
            <a:ext cx="2346127" cy="414189"/>
          </a:xfrm>
          <a:prstGeom prst="rect">
            <a:avLst/>
          </a:prstGeom>
          <a:noFill/>
          <a:ln/>
        </p:spPr>
        <p:txBody>
          <a:bodyPr wrap="square" lIns="0" tIns="0" rIns="0" bIns="0" rtlCol="0" anchor="t"/>
          <a:lstStyle/>
          <a:p>
            <a:pPr marL="0" indent="0" algn="l">
              <a:lnSpc>
                <a:spcPts val="1600"/>
              </a:lnSpc>
              <a:buNone/>
            </a:pPr>
            <a:r>
              <a:rPr lang="en-US" sz="1300" dirty="0">
                <a:solidFill>
                  <a:srgbClr val="3D3E44"/>
                </a:solidFill>
                <a:latin typeface="Montserrat Medium" pitchFamily="34" charset="0"/>
                <a:ea typeface="Montserrat Medium" pitchFamily="34" charset="-122"/>
                <a:cs typeface="Montserrat Medium" pitchFamily="34" charset="-120"/>
              </a:rPr>
              <a:t>Keine Herstellerabhängigkeit</a:t>
            </a:r>
            <a:endParaRPr lang="en-US" sz="1300" dirty="0"/>
          </a:p>
        </p:txBody>
      </p:sp>
      <p:sp>
        <p:nvSpPr>
          <p:cNvPr id="15" name="Text 9"/>
          <p:cNvSpPr/>
          <p:nvPr/>
        </p:nvSpPr>
        <p:spPr>
          <a:xfrm>
            <a:off x="3398937" y="2456855"/>
            <a:ext cx="2346127" cy="615702"/>
          </a:xfrm>
          <a:prstGeom prst="rect">
            <a:avLst/>
          </a:prstGeom>
          <a:noFill/>
          <a:ln/>
        </p:spPr>
        <p:txBody>
          <a:bodyPr wrap="square" lIns="0" tIns="0" rIns="0" bIns="0" rtlCol="0" anchor="t"/>
          <a:lstStyle/>
          <a:p>
            <a:pPr marL="0" indent="0" algn="l">
              <a:lnSpc>
                <a:spcPts val="1600"/>
              </a:lnSpc>
              <a:buNone/>
            </a:pPr>
            <a:r>
              <a:rPr lang="en-US" sz="1000" dirty="0">
                <a:solidFill>
                  <a:srgbClr val="3D3E44"/>
                </a:solidFill>
                <a:latin typeface="Inter Light" pitchFamily="34" charset="0"/>
                <a:ea typeface="Inter Light" pitchFamily="34" charset="-122"/>
                <a:cs typeface="Inter Light" pitchFamily="34" charset="-120"/>
              </a:rPr>
              <a:t>Keine vollständige Abhängigkeit von einzelnen Herstellern oder deren Geschäftsentscheidungen.</a:t>
            </a:r>
            <a:endParaRPr lang="en-US" sz="1000" dirty="0"/>
          </a:p>
        </p:txBody>
      </p:sp>
      <p:sp>
        <p:nvSpPr>
          <p:cNvPr id="16" name="Shape 10"/>
          <p:cNvSpPr/>
          <p:nvPr/>
        </p:nvSpPr>
        <p:spPr>
          <a:xfrm>
            <a:off x="6015857" y="1628402"/>
            <a:ext cx="2639764" cy="1582415"/>
          </a:xfrm>
          <a:prstGeom prst="roundRect">
            <a:avLst>
              <a:gd name="adj" fmla="val 4334"/>
            </a:avLst>
          </a:prstGeom>
          <a:solidFill>
            <a:srgbClr val="FFFFFF"/>
          </a:solidFill>
          <a:ln w="14288">
            <a:solidFill>
              <a:srgbClr val="C5C7D2"/>
            </a:solidFill>
            <a:prstDash val="solid"/>
          </a:ln>
        </p:spPr>
        <p:txBody>
          <a:bodyPr/>
          <a:lstStyle/>
          <a:p>
            <a:endParaRPr lang="de-DE"/>
          </a:p>
        </p:txBody>
      </p:sp>
      <p:pic>
        <p:nvPicPr>
          <p:cNvPr id="17" name="Image 4" descr="preencoded.png"/>
          <p:cNvPicPr>
            <a:picLocks noChangeAspect="1"/>
          </p:cNvPicPr>
          <p:nvPr/>
        </p:nvPicPr>
        <p:blipFill>
          <a:blip r:embed="rId3"/>
          <a:stretch>
            <a:fillRect/>
          </a:stretch>
        </p:blipFill>
        <p:spPr>
          <a:xfrm>
            <a:off x="6015856" y="1622673"/>
            <a:ext cx="2639764" cy="57150"/>
          </a:xfrm>
          <a:prstGeom prst="rect">
            <a:avLst/>
          </a:prstGeom>
        </p:spPr>
      </p:pic>
      <p:pic>
        <p:nvPicPr>
          <p:cNvPr id="18" name="Image 5" descr="preencoded.png"/>
          <p:cNvPicPr>
            <a:picLocks noChangeAspect="1"/>
          </p:cNvPicPr>
          <p:nvPr/>
        </p:nvPicPr>
        <p:blipFill>
          <a:blip r:embed="rId4"/>
          <a:stretch>
            <a:fillRect/>
          </a:stretch>
        </p:blipFill>
        <p:spPr>
          <a:xfrm>
            <a:off x="7136866" y="1329258"/>
            <a:ext cx="397669" cy="397669"/>
          </a:xfrm>
          <a:prstGeom prst="rect">
            <a:avLst/>
          </a:prstGeom>
        </p:spPr>
      </p:pic>
      <p:sp>
        <p:nvSpPr>
          <p:cNvPr id="19" name="Text 11"/>
          <p:cNvSpPr/>
          <p:nvPr/>
        </p:nvSpPr>
        <p:spPr>
          <a:xfrm>
            <a:off x="7230527" y="1447838"/>
            <a:ext cx="159023" cy="198834"/>
          </a:xfrm>
          <a:prstGeom prst="rect">
            <a:avLst/>
          </a:prstGeom>
          <a:noFill/>
          <a:ln/>
        </p:spPr>
        <p:txBody>
          <a:bodyPr wrap="none" lIns="0" tIns="0" rIns="0" bIns="0" rtlCol="0" anchor="ctr"/>
          <a:lstStyle/>
          <a:p>
            <a:pPr marL="0" indent="0" algn="ctr">
              <a:lnSpc>
                <a:spcPct val="100000"/>
              </a:lnSpc>
              <a:buNone/>
            </a:pPr>
            <a:r>
              <a:rPr lang="en-US" sz="1250" dirty="0">
                <a:solidFill>
                  <a:srgbClr val="000000"/>
                </a:solidFill>
                <a:latin typeface="Montserrat Medium" pitchFamily="34" charset="0"/>
                <a:ea typeface="Montserrat Medium" pitchFamily="34" charset="-122"/>
                <a:cs typeface="Montserrat Medium" pitchFamily="34" charset="-120"/>
              </a:rPr>
              <a:t>3</a:t>
            </a:r>
            <a:endParaRPr lang="en-US" sz="1250" dirty="0"/>
          </a:p>
        </p:txBody>
      </p:sp>
      <p:sp>
        <p:nvSpPr>
          <p:cNvPr id="20" name="Text 12"/>
          <p:cNvSpPr/>
          <p:nvPr/>
        </p:nvSpPr>
        <p:spPr>
          <a:xfrm>
            <a:off x="6162675" y="1968326"/>
            <a:ext cx="1800969" cy="207094"/>
          </a:xfrm>
          <a:prstGeom prst="rect">
            <a:avLst/>
          </a:prstGeom>
          <a:noFill/>
          <a:ln/>
        </p:spPr>
        <p:txBody>
          <a:bodyPr wrap="none" lIns="0" tIns="0" rIns="0" bIns="0" rtlCol="0" anchor="t"/>
          <a:lstStyle/>
          <a:p>
            <a:pPr marL="0" indent="0" algn="l">
              <a:lnSpc>
                <a:spcPts val="1600"/>
              </a:lnSpc>
              <a:buNone/>
            </a:pPr>
            <a:r>
              <a:rPr lang="en-US" sz="1300" dirty="0">
                <a:solidFill>
                  <a:srgbClr val="3D3E44"/>
                </a:solidFill>
                <a:latin typeface="Montserrat Medium" pitchFamily="34" charset="0"/>
                <a:ea typeface="Montserrat Medium" pitchFamily="34" charset="-122"/>
                <a:cs typeface="Montserrat Medium" pitchFamily="34" charset="-120"/>
              </a:rPr>
              <a:t>Offene Datenformate</a:t>
            </a:r>
            <a:endParaRPr lang="en-US" sz="1300" dirty="0"/>
          </a:p>
        </p:txBody>
      </p:sp>
      <p:sp>
        <p:nvSpPr>
          <p:cNvPr id="21" name="Text 13"/>
          <p:cNvSpPr/>
          <p:nvPr/>
        </p:nvSpPr>
        <p:spPr>
          <a:xfrm>
            <a:off x="6162675" y="2249760"/>
            <a:ext cx="2346127" cy="615702"/>
          </a:xfrm>
          <a:prstGeom prst="rect">
            <a:avLst/>
          </a:prstGeom>
          <a:noFill/>
          <a:ln/>
        </p:spPr>
        <p:txBody>
          <a:bodyPr wrap="square" lIns="0" tIns="0" rIns="0" bIns="0" rtlCol="0" anchor="t"/>
          <a:lstStyle/>
          <a:p>
            <a:pPr marL="0" indent="0" algn="l">
              <a:lnSpc>
                <a:spcPts val="1600"/>
              </a:lnSpc>
              <a:buNone/>
            </a:pPr>
            <a:r>
              <a:rPr lang="en-US" sz="1000" dirty="0">
                <a:solidFill>
                  <a:srgbClr val="3D3E44"/>
                </a:solidFill>
                <a:latin typeface="Inter Light" pitchFamily="34" charset="0"/>
                <a:ea typeface="Inter Light" pitchFamily="34" charset="-122"/>
                <a:cs typeface="Inter Light" pitchFamily="34" charset="-120"/>
              </a:rPr>
              <a:t>Daten können in offenen Formaten gespeichert werden und bleiben langfristig zugänglich.</a:t>
            </a:r>
            <a:endParaRPr lang="en-US" sz="1000" dirty="0"/>
          </a:p>
        </p:txBody>
      </p:sp>
      <p:sp>
        <p:nvSpPr>
          <p:cNvPr id="22" name="Shape 14"/>
          <p:cNvSpPr/>
          <p:nvPr/>
        </p:nvSpPr>
        <p:spPr>
          <a:xfrm>
            <a:off x="488379" y="3542184"/>
            <a:ext cx="4021634" cy="1170087"/>
          </a:xfrm>
          <a:prstGeom prst="roundRect">
            <a:avLst>
              <a:gd name="adj" fmla="val 5861"/>
            </a:avLst>
          </a:prstGeom>
          <a:solidFill>
            <a:srgbClr val="FFFFFF"/>
          </a:solidFill>
          <a:ln w="14288">
            <a:solidFill>
              <a:srgbClr val="C5C7D2"/>
            </a:solidFill>
            <a:prstDash val="solid"/>
          </a:ln>
        </p:spPr>
        <p:txBody>
          <a:bodyPr/>
          <a:lstStyle/>
          <a:p>
            <a:endParaRPr lang="de-DE"/>
          </a:p>
        </p:txBody>
      </p:sp>
      <p:pic>
        <p:nvPicPr>
          <p:cNvPr id="23" name="Image 6" descr="preencoded.png"/>
          <p:cNvPicPr>
            <a:picLocks noChangeAspect="1"/>
          </p:cNvPicPr>
          <p:nvPr/>
        </p:nvPicPr>
        <p:blipFill>
          <a:blip r:embed="rId5"/>
          <a:stretch>
            <a:fillRect/>
          </a:stretch>
        </p:blipFill>
        <p:spPr>
          <a:xfrm>
            <a:off x="488379" y="3527896"/>
            <a:ext cx="4021634" cy="57150"/>
          </a:xfrm>
          <a:prstGeom prst="rect">
            <a:avLst/>
          </a:prstGeom>
        </p:spPr>
      </p:pic>
      <p:pic>
        <p:nvPicPr>
          <p:cNvPr id="24" name="Image 7" descr="preencoded.png"/>
          <p:cNvPicPr>
            <a:picLocks noChangeAspect="1"/>
          </p:cNvPicPr>
          <p:nvPr/>
        </p:nvPicPr>
        <p:blipFill>
          <a:blip r:embed="rId4"/>
          <a:stretch>
            <a:fillRect/>
          </a:stretch>
        </p:blipFill>
        <p:spPr>
          <a:xfrm>
            <a:off x="2300362" y="3343349"/>
            <a:ext cx="397669" cy="397669"/>
          </a:xfrm>
          <a:prstGeom prst="rect">
            <a:avLst/>
          </a:prstGeom>
        </p:spPr>
      </p:pic>
      <p:sp>
        <p:nvSpPr>
          <p:cNvPr id="25" name="Text 15"/>
          <p:cNvSpPr/>
          <p:nvPr/>
        </p:nvSpPr>
        <p:spPr>
          <a:xfrm>
            <a:off x="1882619" y="3329657"/>
            <a:ext cx="159023" cy="198834"/>
          </a:xfrm>
          <a:prstGeom prst="rect">
            <a:avLst/>
          </a:prstGeom>
          <a:noFill/>
          <a:ln/>
        </p:spPr>
        <p:txBody>
          <a:bodyPr wrap="none" lIns="0" tIns="0" rIns="0" bIns="0" rtlCol="0" anchor="ctr"/>
          <a:lstStyle/>
          <a:p>
            <a:pPr marL="0" indent="0" algn="ctr">
              <a:lnSpc>
                <a:spcPct val="100000"/>
              </a:lnSpc>
              <a:buNone/>
            </a:pPr>
            <a:r>
              <a:rPr lang="en-US" sz="1250" dirty="0">
                <a:solidFill>
                  <a:srgbClr val="000000"/>
                </a:solidFill>
                <a:latin typeface="Montserrat Medium" pitchFamily="34" charset="0"/>
                <a:ea typeface="Montserrat Medium" pitchFamily="34" charset="-122"/>
                <a:cs typeface="Montserrat Medium" pitchFamily="34" charset="-120"/>
              </a:rPr>
              <a:t>4</a:t>
            </a:r>
            <a:endParaRPr lang="en-US" sz="1250" dirty="0"/>
          </a:p>
        </p:txBody>
      </p:sp>
      <p:sp>
        <p:nvSpPr>
          <p:cNvPr id="26" name="Text 16"/>
          <p:cNvSpPr/>
          <p:nvPr/>
        </p:nvSpPr>
        <p:spPr>
          <a:xfrm>
            <a:off x="635198" y="3873550"/>
            <a:ext cx="1796281" cy="207094"/>
          </a:xfrm>
          <a:prstGeom prst="rect">
            <a:avLst/>
          </a:prstGeom>
          <a:noFill/>
          <a:ln/>
        </p:spPr>
        <p:txBody>
          <a:bodyPr wrap="none" lIns="0" tIns="0" rIns="0" bIns="0" rtlCol="0" anchor="t"/>
          <a:lstStyle/>
          <a:p>
            <a:pPr marL="0" indent="0" algn="l">
              <a:lnSpc>
                <a:spcPts val="1600"/>
              </a:lnSpc>
              <a:buNone/>
            </a:pPr>
            <a:r>
              <a:rPr lang="en-US" sz="1300" dirty="0">
                <a:solidFill>
                  <a:srgbClr val="3D3E44"/>
                </a:solidFill>
                <a:latin typeface="Montserrat Medium" pitchFamily="34" charset="0"/>
                <a:ea typeface="Montserrat Medium" pitchFamily="34" charset="-122"/>
                <a:cs typeface="Montserrat Medium" pitchFamily="34" charset="-120"/>
              </a:rPr>
              <a:t>Eigene Anpassungen</a:t>
            </a:r>
            <a:endParaRPr lang="en-US" sz="1300" dirty="0"/>
          </a:p>
        </p:txBody>
      </p:sp>
      <p:sp>
        <p:nvSpPr>
          <p:cNvPr id="27" name="Text 17"/>
          <p:cNvSpPr/>
          <p:nvPr/>
        </p:nvSpPr>
        <p:spPr>
          <a:xfrm>
            <a:off x="635198" y="4154984"/>
            <a:ext cx="3727996" cy="410468"/>
          </a:xfrm>
          <a:prstGeom prst="rect">
            <a:avLst/>
          </a:prstGeom>
          <a:noFill/>
          <a:ln/>
        </p:spPr>
        <p:txBody>
          <a:bodyPr wrap="square" lIns="0" tIns="0" rIns="0" bIns="0" rtlCol="0" anchor="t"/>
          <a:lstStyle/>
          <a:p>
            <a:pPr marL="0" indent="0" algn="l">
              <a:lnSpc>
                <a:spcPts val="1600"/>
              </a:lnSpc>
              <a:buNone/>
            </a:pPr>
            <a:r>
              <a:rPr lang="en-US" sz="1000" dirty="0">
                <a:solidFill>
                  <a:srgbClr val="3D3E44"/>
                </a:solidFill>
                <a:latin typeface="Inter Light" pitchFamily="34" charset="0"/>
                <a:ea typeface="Inter Light" pitchFamily="34" charset="-122"/>
                <a:cs typeface="Inter Light" pitchFamily="34" charset="-120"/>
              </a:rPr>
              <a:t>Nationale oder organisationsspezifische Anpassungen sind jederzeit möglich.</a:t>
            </a:r>
            <a:endParaRPr lang="en-US" sz="1000" dirty="0"/>
          </a:p>
        </p:txBody>
      </p:sp>
      <p:sp>
        <p:nvSpPr>
          <p:cNvPr id="28" name="Shape 18"/>
          <p:cNvSpPr/>
          <p:nvPr/>
        </p:nvSpPr>
        <p:spPr>
          <a:xfrm>
            <a:off x="4590827" y="3515460"/>
            <a:ext cx="4021634" cy="1197736"/>
          </a:xfrm>
          <a:prstGeom prst="roundRect">
            <a:avLst>
              <a:gd name="adj" fmla="val 5861"/>
            </a:avLst>
          </a:prstGeom>
          <a:solidFill>
            <a:srgbClr val="FFFFFF"/>
          </a:solidFill>
          <a:ln w="14288">
            <a:solidFill>
              <a:srgbClr val="C5C7D2"/>
            </a:solidFill>
            <a:prstDash val="solid"/>
          </a:ln>
        </p:spPr>
        <p:txBody>
          <a:bodyPr/>
          <a:lstStyle/>
          <a:p>
            <a:endParaRPr lang="de-DE"/>
          </a:p>
        </p:txBody>
      </p:sp>
      <p:pic>
        <p:nvPicPr>
          <p:cNvPr id="29" name="Image 8" descr="preencoded.png"/>
          <p:cNvPicPr>
            <a:picLocks noChangeAspect="1"/>
          </p:cNvPicPr>
          <p:nvPr/>
        </p:nvPicPr>
        <p:blipFill>
          <a:blip r:embed="rId5"/>
          <a:stretch>
            <a:fillRect/>
          </a:stretch>
        </p:blipFill>
        <p:spPr>
          <a:xfrm>
            <a:off x="4633987" y="3527896"/>
            <a:ext cx="4021634" cy="57150"/>
          </a:xfrm>
          <a:prstGeom prst="rect">
            <a:avLst/>
          </a:prstGeom>
        </p:spPr>
      </p:pic>
      <p:pic>
        <p:nvPicPr>
          <p:cNvPr id="30" name="Image 9" descr="preencoded.png"/>
          <p:cNvPicPr>
            <a:picLocks noChangeAspect="1"/>
          </p:cNvPicPr>
          <p:nvPr/>
        </p:nvPicPr>
        <p:blipFill>
          <a:blip r:embed="rId4"/>
          <a:stretch>
            <a:fillRect/>
          </a:stretch>
        </p:blipFill>
        <p:spPr>
          <a:xfrm>
            <a:off x="6916717" y="3316680"/>
            <a:ext cx="397669" cy="397669"/>
          </a:xfrm>
          <a:prstGeom prst="rect">
            <a:avLst/>
          </a:prstGeom>
        </p:spPr>
      </p:pic>
      <p:sp>
        <p:nvSpPr>
          <p:cNvPr id="31" name="Text 19"/>
          <p:cNvSpPr/>
          <p:nvPr/>
        </p:nvSpPr>
        <p:spPr>
          <a:xfrm>
            <a:off x="7199042" y="3316680"/>
            <a:ext cx="186791" cy="218938"/>
          </a:xfrm>
          <a:prstGeom prst="rect">
            <a:avLst/>
          </a:prstGeom>
          <a:noFill/>
          <a:ln/>
        </p:spPr>
        <p:txBody>
          <a:bodyPr wrap="none" lIns="0" tIns="0" rIns="0" bIns="0" rtlCol="0" anchor="ctr"/>
          <a:lstStyle/>
          <a:p>
            <a:pPr marL="0" indent="0" algn="ctr">
              <a:lnSpc>
                <a:spcPct val="100000"/>
              </a:lnSpc>
              <a:buNone/>
            </a:pPr>
            <a:r>
              <a:rPr lang="en-US" sz="1250" dirty="0">
                <a:solidFill>
                  <a:srgbClr val="000000"/>
                </a:solidFill>
                <a:latin typeface="Montserrat Medium" pitchFamily="34" charset="0"/>
                <a:ea typeface="Montserrat Medium" pitchFamily="34" charset="-122"/>
                <a:cs typeface="Montserrat Medium" pitchFamily="34" charset="-120"/>
              </a:rPr>
              <a:t>5</a:t>
            </a:r>
            <a:endParaRPr lang="en-US" sz="1250" dirty="0"/>
          </a:p>
        </p:txBody>
      </p:sp>
      <p:sp>
        <p:nvSpPr>
          <p:cNvPr id="32" name="Text 20"/>
          <p:cNvSpPr/>
          <p:nvPr/>
        </p:nvSpPr>
        <p:spPr>
          <a:xfrm>
            <a:off x="4780806" y="3873550"/>
            <a:ext cx="1820838" cy="207094"/>
          </a:xfrm>
          <a:prstGeom prst="rect">
            <a:avLst/>
          </a:prstGeom>
          <a:noFill/>
          <a:ln/>
        </p:spPr>
        <p:txBody>
          <a:bodyPr wrap="none" lIns="0" tIns="0" rIns="0" bIns="0" rtlCol="0" anchor="t"/>
          <a:lstStyle/>
          <a:p>
            <a:pPr marL="0" indent="0" algn="l">
              <a:lnSpc>
                <a:spcPts val="1600"/>
              </a:lnSpc>
              <a:buNone/>
            </a:pPr>
            <a:r>
              <a:rPr lang="en-US" sz="1300" dirty="0">
                <a:solidFill>
                  <a:srgbClr val="3D3E44"/>
                </a:solidFill>
                <a:latin typeface="Montserrat Medium" pitchFamily="34" charset="0"/>
                <a:ea typeface="Montserrat Medium" pitchFamily="34" charset="-122"/>
                <a:cs typeface="Montserrat Medium" pitchFamily="34" charset="-120"/>
              </a:rPr>
              <a:t>Langfristige Kontrolle</a:t>
            </a:r>
            <a:endParaRPr lang="en-US" sz="1300" dirty="0"/>
          </a:p>
        </p:txBody>
      </p:sp>
      <p:sp>
        <p:nvSpPr>
          <p:cNvPr id="33" name="Text 21"/>
          <p:cNvSpPr/>
          <p:nvPr/>
        </p:nvSpPr>
        <p:spPr>
          <a:xfrm>
            <a:off x="4780806" y="4154984"/>
            <a:ext cx="3727996" cy="410468"/>
          </a:xfrm>
          <a:prstGeom prst="rect">
            <a:avLst/>
          </a:prstGeom>
          <a:noFill/>
          <a:ln/>
        </p:spPr>
        <p:txBody>
          <a:bodyPr wrap="square" lIns="0" tIns="0" rIns="0" bIns="0" rtlCol="0" anchor="t"/>
          <a:lstStyle/>
          <a:p>
            <a:pPr marL="0" indent="0" algn="l">
              <a:lnSpc>
                <a:spcPts val="1600"/>
              </a:lnSpc>
              <a:buNone/>
            </a:pPr>
            <a:r>
              <a:rPr lang="en-US" sz="1000" dirty="0">
                <a:solidFill>
                  <a:srgbClr val="3D3E44"/>
                </a:solidFill>
                <a:latin typeface="Inter Light" pitchFamily="34" charset="0"/>
                <a:ea typeface="Inter Light" pitchFamily="34" charset="-122"/>
                <a:cs typeface="Inter Light" pitchFamily="34" charset="-120"/>
              </a:rPr>
              <a:t>IT-Systeme bleiben dauerhaft kontrollierbar und unabhängig von externen Entscheidungen.</a:t>
            </a:r>
            <a:endParaRPr lang="en-US" sz="1000" dirty="0"/>
          </a:p>
        </p:txBody>
      </p:sp>
      <p:pic>
        <p:nvPicPr>
          <p:cNvPr id="35" name="Grafik 34">
            <a:extLst>
              <a:ext uri="{FF2B5EF4-FFF2-40B4-BE49-F238E27FC236}">
                <a16:creationId xmlns:a16="http://schemas.microsoft.com/office/drawing/2014/main" id="{2BF3B8FC-B4BF-730E-95F7-6742ACEF298E}"/>
              </a:ext>
            </a:extLst>
          </p:cNvPr>
          <p:cNvPicPr>
            <a:picLocks noChangeAspect="1"/>
          </p:cNvPicPr>
          <p:nvPr/>
        </p:nvPicPr>
        <p:blipFill>
          <a:blip r:embed="rId6"/>
          <a:stretch>
            <a:fillRect/>
          </a:stretch>
        </p:blipFill>
        <p:spPr>
          <a:xfrm>
            <a:off x="47676" y="83120"/>
            <a:ext cx="440703" cy="464525"/>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 9">
    <p:spTree>
      <p:nvGrpSpPr>
        <p:cNvPr id="1" name=""/>
        <p:cNvGrpSpPr/>
        <p:nvPr/>
      </p:nvGrpSpPr>
      <p:grpSpPr>
        <a:xfrm>
          <a:off x="0" y="0"/>
          <a:ext cx="0" cy="0"/>
          <a:chOff x="0" y="0"/>
          <a:chExt cx="0" cy="0"/>
        </a:xfrm>
      </p:grpSpPr>
      <p:sp>
        <p:nvSpPr>
          <p:cNvPr id="2" name="Text 0"/>
          <p:cNvSpPr/>
          <p:nvPr/>
        </p:nvSpPr>
        <p:spPr>
          <a:xfrm>
            <a:off x="3319635" y="689105"/>
            <a:ext cx="2231678" cy="278904"/>
          </a:xfrm>
          <a:prstGeom prst="rect">
            <a:avLst/>
          </a:prstGeom>
          <a:noFill/>
          <a:ln/>
        </p:spPr>
        <p:txBody>
          <a:bodyPr wrap="none" lIns="0" tIns="0" rIns="0" bIns="0" rtlCol="0" anchor="t"/>
          <a:lstStyle/>
          <a:p>
            <a:pPr marL="0" indent="0" algn="l">
              <a:lnSpc>
                <a:spcPts val="2150"/>
              </a:lnSpc>
              <a:buNone/>
            </a:pPr>
            <a:r>
              <a:rPr lang="en-US" sz="1750" dirty="0">
                <a:solidFill>
                  <a:srgbClr val="74767D"/>
                </a:solidFill>
                <a:latin typeface="Montserrat Medium" pitchFamily="34" charset="0"/>
                <a:ea typeface="Montserrat Medium" pitchFamily="34" charset="-122"/>
                <a:cs typeface="Montserrat Medium" pitchFamily="34" charset="-120"/>
              </a:rPr>
              <a:t>Zusammenfassung</a:t>
            </a:r>
            <a:endParaRPr lang="en-US" sz="1750" dirty="0"/>
          </a:p>
        </p:txBody>
      </p:sp>
      <p:pic>
        <p:nvPicPr>
          <p:cNvPr id="3" name="Image 0" descr="preencoded.png"/>
          <p:cNvPicPr>
            <a:picLocks noChangeAspect="1"/>
          </p:cNvPicPr>
          <p:nvPr/>
        </p:nvPicPr>
        <p:blipFill>
          <a:blip r:embed="rId3"/>
          <a:stretch>
            <a:fillRect/>
          </a:stretch>
        </p:blipFill>
        <p:spPr>
          <a:xfrm>
            <a:off x="2157785" y="839836"/>
            <a:ext cx="4840039" cy="2563564"/>
          </a:xfrm>
          <a:prstGeom prst="rect">
            <a:avLst/>
          </a:prstGeom>
        </p:spPr>
      </p:pic>
      <p:sp>
        <p:nvSpPr>
          <p:cNvPr id="4" name="Text 1"/>
          <p:cNvSpPr/>
          <p:nvPr/>
        </p:nvSpPr>
        <p:spPr>
          <a:xfrm>
            <a:off x="2822118" y="2607196"/>
            <a:ext cx="1196684" cy="149586"/>
          </a:xfrm>
          <a:prstGeom prst="rect">
            <a:avLst/>
          </a:prstGeom>
          <a:noFill/>
          <a:ln/>
        </p:spPr>
        <p:txBody>
          <a:bodyPr wrap="none" lIns="0" tIns="0" rIns="0" bIns="0" rtlCol="0" anchor="t"/>
          <a:lstStyle/>
          <a:p>
            <a:pPr marL="0" indent="0" algn="r">
              <a:lnSpc>
                <a:spcPts val="1150"/>
              </a:lnSpc>
              <a:buNone/>
            </a:pPr>
            <a:r>
              <a:rPr lang="en-US" sz="900" dirty="0">
                <a:solidFill>
                  <a:srgbClr val="74767D"/>
                </a:solidFill>
                <a:latin typeface="Montserrat Medium" pitchFamily="34" charset="0"/>
                <a:ea typeface="Montserrat Medium" pitchFamily="34" charset="-122"/>
                <a:cs typeface="Montserrat Medium" pitchFamily="34" charset="-120"/>
              </a:rPr>
              <a:t>Definition</a:t>
            </a:r>
            <a:endParaRPr lang="en-US" sz="900" dirty="0"/>
          </a:p>
        </p:txBody>
      </p:sp>
      <p:sp>
        <p:nvSpPr>
          <p:cNvPr id="5" name="Text 2"/>
          <p:cNvSpPr/>
          <p:nvPr/>
        </p:nvSpPr>
        <p:spPr>
          <a:xfrm>
            <a:off x="2737021" y="2799330"/>
            <a:ext cx="1281782" cy="194960"/>
          </a:xfrm>
          <a:prstGeom prst="rect">
            <a:avLst/>
          </a:prstGeom>
          <a:noFill/>
          <a:ln/>
        </p:spPr>
        <p:txBody>
          <a:bodyPr wrap="square" lIns="0" tIns="0" rIns="0" bIns="0" rtlCol="0" anchor="t"/>
          <a:lstStyle/>
          <a:p>
            <a:pPr marL="0" indent="0" algn="r">
              <a:lnSpc>
                <a:spcPts val="750"/>
              </a:lnSpc>
              <a:buNone/>
            </a:pPr>
            <a:r>
              <a:rPr lang="en-US" sz="750" dirty="0">
                <a:solidFill>
                  <a:srgbClr val="3D3E44"/>
                </a:solidFill>
                <a:latin typeface="Inter Light" pitchFamily="34" charset="0"/>
                <a:ea typeface="Inter Light" pitchFamily="34" charset="-122"/>
                <a:cs typeface="Inter Light" pitchFamily="34" charset="-120"/>
              </a:rPr>
              <a:t>Offener Quellcode, frei nutzbar.</a:t>
            </a:r>
            <a:endParaRPr lang="en-US" sz="750" dirty="0"/>
          </a:p>
        </p:txBody>
      </p:sp>
      <p:sp>
        <p:nvSpPr>
          <p:cNvPr id="6" name="Text 3"/>
          <p:cNvSpPr/>
          <p:nvPr/>
        </p:nvSpPr>
        <p:spPr>
          <a:xfrm>
            <a:off x="2354082" y="1119152"/>
            <a:ext cx="1196684" cy="149585"/>
          </a:xfrm>
          <a:prstGeom prst="rect">
            <a:avLst/>
          </a:prstGeom>
          <a:noFill/>
          <a:ln/>
        </p:spPr>
        <p:txBody>
          <a:bodyPr wrap="none" lIns="0" tIns="0" rIns="0" bIns="0" rtlCol="0" anchor="t"/>
          <a:lstStyle/>
          <a:p>
            <a:pPr marL="0" indent="0" algn="r">
              <a:lnSpc>
                <a:spcPts val="1150"/>
              </a:lnSpc>
              <a:buNone/>
            </a:pPr>
            <a:r>
              <a:rPr lang="en-US" sz="900" dirty="0">
                <a:solidFill>
                  <a:srgbClr val="74767D"/>
                </a:solidFill>
                <a:latin typeface="Montserrat Medium" pitchFamily="34" charset="0"/>
                <a:ea typeface="Montserrat Medium" pitchFamily="34" charset="-122"/>
                <a:cs typeface="Montserrat Medium" pitchFamily="34" charset="-120"/>
              </a:rPr>
              <a:t>Einsatz</a:t>
            </a:r>
            <a:endParaRPr lang="en-US" sz="900" dirty="0"/>
          </a:p>
        </p:txBody>
      </p:sp>
      <p:sp>
        <p:nvSpPr>
          <p:cNvPr id="7" name="Text 4"/>
          <p:cNvSpPr/>
          <p:nvPr/>
        </p:nvSpPr>
        <p:spPr>
          <a:xfrm>
            <a:off x="2268984" y="1311287"/>
            <a:ext cx="1281782" cy="194960"/>
          </a:xfrm>
          <a:prstGeom prst="rect">
            <a:avLst/>
          </a:prstGeom>
          <a:noFill/>
          <a:ln/>
        </p:spPr>
        <p:txBody>
          <a:bodyPr wrap="square" lIns="0" tIns="0" rIns="0" bIns="0" rtlCol="0" anchor="t"/>
          <a:lstStyle/>
          <a:p>
            <a:pPr marL="0" indent="0" algn="r">
              <a:lnSpc>
                <a:spcPts val="750"/>
              </a:lnSpc>
              <a:buNone/>
            </a:pPr>
            <a:r>
              <a:rPr lang="en-US" sz="750" dirty="0">
                <a:solidFill>
                  <a:srgbClr val="3D3E44"/>
                </a:solidFill>
                <a:latin typeface="Inter Light" pitchFamily="34" charset="0"/>
                <a:ea typeface="Inter Light" pitchFamily="34" charset="-122"/>
                <a:cs typeface="Inter Light" pitchFamily="34" charset="-120"/>
              </a:rPr>
              <a:t>Betriebssysteme und Standardprogramme.</a:t>
            </a:r>
            <a:endParaRPr lang="en-US" sz="750" dirty="0"/>
          </a:p>
        </p:txBody>
      </p:sp>
      <p:sp>
        <p:nvSpPr>
          <p:cNvPr id="8" name="Text 5"/>
          <p:cNvSpPr/>
          <p:nvPr/>
        </p:nvSpPr>
        <p:spPr>
          <a:xfrm>
            <a:off x="5141026" y="1021672"/>
            <a:ext cx="1196685" cy="149586"/>
          </a:xfrm>
          <a:prstGeom prst="rect">
            <a:avLst/>
          </a:prstGeom>
          <a:noFill/>
          <a:ln/>
        </p:spPr>
        <p:txBody>
          <a:bodyPr wrap="none" lIns="0" tIns="0" rIns="0" bIns="0" rtlCol="0" anchor="t"/>
          <a:lstStyle/>
          <a:p>
            <a:pPr marL="0" indent="0" algn="l">
              <a:lnSpc>
                <a:spcPts val="1150"/>
              </a:lnSpc>
              <a:buNone/>
            </a:pPr>
            <a:r>
              <a:rPr lang="en-US" sz="900" dirty="0">
                <a:solidFill>
                  <a:srgbClr val="74767D"/>
                </a:solidFill>
                <a:latin typeface="Montserrat Medium" pitchFamily="34" charset="0"/>
                <a:ea typeface="Montserrat Medium" pitchFamily="34" charset="-122"/>
                <a:cs typeface="Montserrat Medium" pitchFamily="34" charset="-120"/>
              </a:rPr>
              <a:t>Vorteile</a:t>
            </a:r>
            <a:endParaRPr lang="en-US" sz="900" dirty="0"/>
          </a:p>
        </p:txBody>
      </p:sp>
      <p:sp>
        <p:nvSpPr>
          <p:cNvPr id="9" name="Text 6"/>
          <p:cNvSpPr/>
          <p:nvPr/>
        </p:nvSpPr>
        <p:spPr>
          <a:xfrm>
            <a:off x="5141026" y="1213807"/>
            <a:ext cx="1281782" cy="292440"/>
          </a:xfrm>
          <a:prstGeom prst="rect">
            <a:avLst/>
          </a:prstGeom>
          <a:noFill/>
          <a:ln/>
        </p:spPr>
        <p:txBody>
          <a:bodyPr wrap="square" lIns="0" tIns="0" rIns="0" bIns="0" rtlCol="0" anchor="t"/>
          <a:lstStyle/>
          <a:p>
            <a:pPr marL="0" indent="0" algn="l">
              <a:lnSpc>
                <a:spcPts val="750"/>
              </a:lnSpc>
              <a:buNone/>
            </a:pPr>
            <a:r>
              <a:rPr lang="en-US" sz="750" dirty="0">
                <a:solidFill>
                  <a:srgbClr val="3D3E44"/>
                </a:solidFill>
                <a:latin typeface="Inter Light" pitchFamily="34" charset="0"/>
                <a:ea typeface="Inter Light" pitchFamily="34" charset="-122"/>
                <a:cs typeface="Inter Light" pitchFamily="34" charset="-120"/>
              </a:rPr>
              <a:t>Transparenz, Unabhängigkeit, geringe Kosten.</a:t>
            </a:r>
            <a:endParaRPr lang="en-US" sz="750" dirty="0"/>
          </a:p>
        </p:txBody>
      </p:sp>
      <p:sp>
        <p:nvSpPr>
          <p:cNvPr id="10" name="Text 7"/>
          <p:cNvSpPr/>
          <p:nvPr/>
        </p:nvSpPr>
        <p:spPr>
          <a:xfrm>
            <a:off x="5593107" y="2607279"/>
            <a:ext cx="1196684" cy="149585"/>
          </a:xfrm>
          <a:prstGeom prst="rect">
            <a:avLst/>
          </a:prstGeom>
          <a:noFill/>
          <a:ln/>
        </p:spPr>
        <p:txBody>
          <a:bodyPr wrap="none" lIns="0" tIns="0" rIns="0" bIns="0" rtlCol="0" anchor="t"/>
          <a:lstStyle/>
          <a:p>
            <a:pPr marL="0" indent="0" algn="l">
              <a:lnSpc>
                <a:spcPts val="1150"/>
              </a:lnSpc>
              <a:buNone/>
            </a:pPr>
            <a:r>
              <a:rPr lang="en-US" sz="900" dirty="0">
                <a:solidFill>
                  <a:srgbClr val="74767D"/>
                </a:solidFill>
                <a:latin typeface="Montserrat Medium" pitchFamily="34" charset="0"/>
                <a:ea typeface="Montserrat Medium" pitchFamily="34" charset="-122"/>
                <a:cs typeface="Montserrat Medium" pitchFamily="34" charset="-120"/>
              </a:rPr>
              <a:t>Risiken &amp; Kosten</a:t>
            </a:r>
            <a:endParaRPr lang="en-US" sz="900" dirty="0"/>
          </a:p>
        </p:txBody>
      </p:sp>
      <p:sp>
        <p:nvSpPr>
          <p:cNvPr id="11" name="Text 8"/>
          <p:cNvSpPr/>
          <p:nvPr/>
        </p:nvSpPr>
        <p:spPr>
          <a:xfrm>
            <a:off x="5593107" y="2799413"/>
            <a:ext cx="1281781" cy="194960"/>
          </a:xfrm>
          <a:prstGeom prst="rect">
            <a:avLst/>
          </a:prstGeom>
          <a:noFill/>
          <a:ln/>
        </p:spPr>
        <p:txBody>
          <a:bodyPr wrap="square" lIns="0" tIns="0" rIns="0" bIns="0" rtlCol="0" anchor="t"/>
          <a:lstStyle/>
          <a:p>
            <a:pPr marL="0" indent="0" algn="l">
              <a:lnSpc>
                <a:spcPts val="750"/>
              </a:lnSpc>
              <a:buNone/>
            </a:pPr>
            <a:r>
              <a:rPr lang="en-US" sz="750" dirty="0">
                <a:solidFill>
                  <a:srgbClr val="3D3E44"/>
                </a:solidFill>
                <a:latin typeface="Inter Light" pitchFamily="34" charset="0"/>
                <a:ea typeface="Inter Light" pitchFamily="34" charset="-122"/>
                <a:cs typeface="Inter Light" pitchFamily="34" charset="-120"/>
              </a:rPr>
              <a:t>Einführung, Schulung, Wartung, Support.</a:t>
            </a:r>
            <a:endParaRPr lang="en-US" sz="750" dirty="0"/>
          </a:p>
        </p:txBody>
      </p:sp>
      <p:sp>
        <p:nvSpPr>
          <p:cNvPr id="12" name="Text 9"/>
          <p:cNvSpPr/>
          <p:nvPr/>
        </p:nvSpPr>
        <p:spPr>
          <a:xfrm>
            <a:off x="480640" y="3401764"/>
            <a:ext cx="8182719" cy="349151"/>
          </a:xfrm>
          <a:prstGeom prst="rect">
            <a:avLst/>
          </a:prstGeom>
          <a:noFill/>
          <a:ln/>
        </p:spPr>
        <p:txBody>
          <a:bodyPr wrap="square" lIns="0" tIns="0" rIns="0" bIns="0" rtlCol="0" anchor="t"/>
          <a:lstStyle/>
          <a:p>
            <a:pPr marL="0" indent="0" algn="l">
              <a:lnSpc>
                <a:spcPts val="900"/>
              </a:lnSpc>
              <a:buNone/>
            </a:pPr>
            <a:r>
              <a:rPr lang="en-US" sz="700" dirty="0">
                <a:solidFill>
                  <a:srgbClr val="3D3E44"/>
                </a:solidFill>
                <a:latin typeface="Inter Light" pitchFamily="34" charset="0"/>
                <a:ea typeface="Inter Light" pitchFamily="34" charset="-122"/>
                <a:cs typeface="Inter Light" pitchFamily="34" charset="-120"/>
              </a:rPr>
              <a:t>Open Source Software ist Software mit offenem Quellcode, die für Betriebssysteme und Standardprogramme erfolgreich eingesetzt werden kann. Die wichtigsten Vorteile sind Transparenz, Unabhängigkeit und geringe Lizenzkosten. Nachteile liegen vor allem im Einführungs- und Schulungsaufwand. Die größten Risiken entstehen durch unsichere Bezugsquellen, Fehlkonfigurationen und fehlende Betreuung. Obwohl meist keine Lizenzkosten anfallen, entstehen weiterhin Kosten für Migration, Schulung, Wartung und Support.</a:t>
            </a:r>
            <a:endParaRPr lang="en-US" sz="700" dirty="0"/>
          </a:p>
        </p:txBody>
      </p:sp>
      <p:sp>
        <p:nvSpPr>
          <p:cNvPr id="13" name="Shape 10"/>
          <p:cNvSpPr/>
          <p:nvPr/>
        </p:nvSpPr>
        <p:spPr>
          <a:xfrm>
            <a:off x="480640" y="3814093"/>
            <a:ext cx="8182719" cy="945654"/>
          </a:xfrm>
          <a:prstGeom prst="roundRect">
            <a:avLst>
              <a:gd name="adj" fmla="val 8496"/>
            </a:avLst>
          </a:prstGeom>
          <a:solidFill>
            <a:srgbClr val="EFF0F6"/>
          </a:solidFill>
          <a:ln w="4763">
            <a:solidFill>
              <a:srgbClr val="C5C7D2"/>
            </a:solidFill>
            <a:prstDash val="solid"/>
          </a:ln>
        </p:spPr>
        <p:txBody>
          <a:bodyPr/>
          <a:lstStyle/>
          <a:p>
            <a:endParaRPr lang="de-DE"/>
          </a:p>
        </p:txBody>
      </p:sp>
      <p:sp>
        <p:nvSpPr>
          <p:cNvPr id="14" name="Shape 11"/>
          <p:cNvSpPr/>
          <p:nvPr/>
        </p:nvSpPr>
        <p:spPr>
          <a:xfrm>
            <a:off x="485403" y="3818855"/>
            <a:ext cx="4086597" cy="468064"/>
          </a:xfrm>
          <a:prstGeom prst="roundRect">
            <a:avLst>
              <a:gd name="adj" fmla="val 17165"/>
            </a:avLst>
          </a:prstGeom>
          <a:solidFill>
            <a:srgbClr val="EFF0F6"/>
          </a:solidFill>
          <a:ln/>
        </p:spPr>
        <p:txBody>
          <a:bodyPr/>
          <a:lstStyle/>
          <a:p>
            <a:endParaRPr lang="de-DE"/>
          </a:p>
        </p:txBody>
      </p:sp>
      <p:sp>
        <p:nvSpPr>
          <p:cNvPr id="15" name="Text 12"/>
          <p:cNvSpPr/>
          <p:nvPr/>
        </p:nvSpPr>
        <p:spPr>
          <a:xfrm>
            <a:off x="574625" y="3908078"/>
            <a:ext cx="1115839" cy="139526"/>
          </a:xfrm>
          <a:prstGeom prst="rect">
            <a:avLst/>
          </a:prstGeom>
          <a:noFill/>
          <a:ln/>
        </p:spPr>
        <p:txBody>
          <a:bodyPr wrap="none" lIns="0" tIns="0" rIns="0" bIns="0" rtlCol="0" anchor="t"/>
          <a:lstStyle/>
          <a:p>
            <a:pPr marL="0" indent="0" algn="l">
              <a:lnSpc>
                <a:spcPts val="1050"/>
              </a:lnSpc>
              <a:buNone/>
            </a:pPr>
            <a:r>
              <a:rPr lang="en-US" sz="850" dirty="0">
                <a:solidFill>
                  <a:srgbClr val="3D3E44"/>
                </a:solidFill>
                <a:latin typeface="Montserrat Medium" pitchFamily="34" charset="0"/>
                <a:ea typeface="Montserrat Medium" pitchFamily="34" charset="-122"/>
                <a:cs typeface="Montserrat Medium" pitchFamily="34" charset="-120"/>
              </a:rPr>
              <a:t>Offener Quellcode</a:t>
            </a:r>
            <a:endParaRPr lang="en-US" sz="850" dirty="0"/>
          </a:p>
        </p:txBody>
      </p:sp>
      <p:sp>
        <p:nvSpPr>
          <p:cNvPr id="16" name="Text 13"/>
          <p:cNvSpPr/>
          <p:nvPr/>
        </p:nvSpPr>
        <p:spPr>
          <a:xfrm>
            <a:off x="574625" y="4081314"/>
            <a:ext cx="3908152" cy="116384"/>
          </a:xfrm>
          <a:prstGeom prst="rect">
            <a:avLst/>
          </a:prstGeom>
          <a:noFill/>
          <a:ln/>
        </p:spPr>
        <p:txBody>
          <a:bodyPr wrap="none" lIns="0" tIns="0" rIns="0" bIns="0" rtlCol="0" anchor="t"/>
          <a:lstStyle/>
          <a:p>
            <a:pPr marL="0" indent="0" algn="l">
              <a:lnSpc>
                <a:spcPts val="900"/>
              </a:lnSpc>
              <a:buNone/>
            </a:pPr>
            <a:r>
              <a:rPr lang="en-US" sz="700" dirty="0">
                <a:solidFill>
                  <a:srgbClr val="3D3E44"/>
                </a:solidFill>
                <a:latin typeface="Inter Light" pitchFamily="34" charset="0"/>
                <a:ea typeface="Inter Light" pitchFamily="34" charset="-122"/>
                <a:cs typeface="Inter Light" pitchFamily="34" charset="-120"/>
              </a:rPr>
              <a:t>Frei einsehbar, nutzbar und veränderbar</a:t>
            </a:r>
            <a:endParaRPr lang="en-US" sz="700" dirty="0"/>
          </a:p>
        </p:txBody>
      </p:sp>
      <p:sp>
        <p:nvSpPr>
          <p:cNvPr id="17" name="Shape 14"/>
          <p:cNvSpPr/>
          <p:nvPr/>
        </p:nvSpPr>
        <p:spPr>
          <a:xfrm>
            <a:off x="4572000" y="3818855"/>
            <a:ext cx="4086597" cy="468064"/>
          </a:xfrm>
          <a:prstGeom prst="rect">
            <a:avLst/>
          </a:prstGeom>
          <a:solidFill>
            <a:srgbClr val="EFF0F6"/>
          </a:solidFill>
          <a:ln/>
        </p:spPr>
        <p:txBody>
          <a:bodyPr/>
          <a:lstStyle/>
          <a:p>
            <a:endParaRPr lang="de-DE"/>
          </a:p>
        </p:txBody>
      </p:sp>
      <p:sp>
        <p:nvSpPr>
          <p:cNvPr id="18" name="Shape 15"/>
          <p:cNvSpPr/>
          <p:nvPr/>
        </p:nvSpPr>
        <p:spPr>
          <a:xfrm>
            <a:off x="4572000" y="3818855"/>
            <a:ext cx="9525" cy="468064"/>
          </a:xfrm>
          <a:prstGeom prst="roundRect">
            <a:avLst>
              <a:gd name="adj" fmla="val 843486"/>
            </a:avLst>
          </a:prstGeom>
          <a:solidFill>
            <a:srgbClr val="C5C7D2"/>
          </a:solidFill>
          <a:ln/>
        </p:spPr>
        <p:txBody>
          <a:bodyPr/>
          <a:lstStyle/>
          <a:p>
            <a:endParaRPr lang="de-DE"/>
          </a:p>
        </p:txBody>
      </p:sp>
      <p:sp>
        <p:nvSpPr>
          <p:cNvPr id="19" name="Text 16"/>
          <p:cNvSpPr/>
          <p:nvPr/>
        </p:nvSpPr>
        <p:spPr>
          <a:xfrm>
            <a:off x="4661222" y="3908078"/>
            <a:ext cx="1115839" cy="139526"/>
          </a:xfrm>
          <a:prstGeom prst="rect">
            <a:avLst/>
          </a:prstGeom>
          <a:noFill/>
          <a:ln/>
        </p:spPr>
        <p:txBody>
          <a:bodyPr wrap="none" lIns="0" tIns="0" rIns="0" bIns="0" rtlCol="0" anchor="t"/>
          <a:lstStyle/>
          <a:p>
            <a:pPr marL="0" indent="0" algn="l">
              <a:lnSpc>
                <a:spcPts val="1050"/>
              </a:lnSpc>
              <a:buNone/>
            </a:pPr>
            <a:r>
              <a:rPr lang="en-US" sz="850" dirty="0">
                <a:solidFill>
                  <a:srgbClr val="3D3E44"/>
                </a:solidFill>
                <a:latin typeface="Montserrat Medium" pitchFamily="34" charset="0"/>
                <a:ea typeface="Montserrat Medium" pitchFamily="34" charset="-122"/>
                <a:cs typeface="Montserrat Medium" pitchFamily="34" charset="-120"/>
              </a:rPr>
              <a:t>Breiter Einsatz</a:t>
            </a:r>
            <a:endParaRPr lang="en-US" sz="850" dirty="0"/>
          </a:p>
        </p:txBody>
      </p:sp>
      <p:sp>
        <p:nvSpPr>
          <p:cNvPr id="20" name="Text 17"/>
          <p:cNvSpPr/>
          <p:nvPr/>
        </p:nvSpPr>
        <p:spPr>
          <a:xfrm>
            <a:off x="4661222" y="4081314"/>
            <a:ext cx="3908152" cy="116384"/>
          </a:xfrm>
          <a:prstGeom prst="rect">
            <a:avLst/>
          </a:prstGeom>
          <a:noFill/>
          <a:ln/>
        </p:spPr>
        <p:txBody>
          <a:bodyPr wrap="none" lIns="0" tIns="0" rIns="0" bIns="0" rtlCol="0" anchor="t"/>
          <a:lstStyle/>
          <a:p>
            <a:pPr marL="0" indent="0" algn="l">
              <a:lnSpc>
                <a:spcPts val="900"/>
              </a:lnSpc>
              <a:buNone/>
            </a:pPr>
            <a:r>
              <a:rPr lang="en-US" sz="700" dirty="0">
                <a:solidFill>
                  <a:srgbClr val="3D3E44"/>
                </a:solidFill>
                <a:latin typeface="Inter Light" pitchFamily="34" charset="0"/>
                <a:ea typeface="Inter Light" pitchFamily="34" charset="-122"/>
                <a:cs typeface="Inter Light" pitchFamily="34" charset="-120"/>
              </a:rPr>
              <a:t>Von Betriebssystemen bis Büroanwendungen</a:t>
            </a:r>
            <a:endParaRPr lang="en-US" sz="700" dirty="0"/>
          </a:p>
        </p:txBody>
      </p:sp>
      <p:sp>
        <p:nvSpPr>
          <p:cNvPr id="21" name="Shape 18"/>
          <p:cNvSpPr/>
          <p:nvPr/>
        </p:nvSpPr>
        <p:spPr>
          <a:xfrm>
            <a:off x="485403" y="4286920"/>
            <a:ext cx="4086597" cy="468064"/>
          </a:xfrm>
          <a:prstGeom prst="rect">
            <a:avLst/>
          </a:prstGeom>
          <a:solidFill>
            <a:srgbClr val="EFF0F6"/>
          </a:solidFill>
          <a:ln/>
        </p:spPr>
        <p:txBody>
          <a:bodyPr/>
          <a:lstStyle/>
          <a:p>
            <a:endParaRPr lang="de-DE"/>
          </a:p>
        </p:txBody>
      </p:sp>
      <p:sp>
        <p:nvSpPr>
          <p:cNvPr id="22" name="Shape 19"/>
          <p:cNvSpPr/>
          <p:nvPr/>
        </p:nvSpPr>
        <p:spPr>
          <a:xfrm>
            <a:off x="485403" y="4286920"/>
            <a:ext cx="4086597" cy="9525"/>
          </a:xfrm>
          <a:prstGeom prst="roundRect">
            <a:avLst>
              <a:gd name="adj" fmla="val 843486"/>
            </a:avLst>
          </a:prstGeom>
          <a:solidFill>
            <a:srgbClr val="C5C7D2"/>
          </a:solidFill>
          <a:ln/>
        </p:spPr>
        <p:txBody>
          <a:bodyPr/>
          <a:lstStyle/>
          <a:p>
            <a:endParaRPr lang="de-DE"/>
          </a:p>
        </p:txBody>
      </p:sp>
      <p:sp>
        <p:nvSpPr>
          <p:cNvPr id="23" name="Text 20"/>
          <p:cNvSpPr/>
          <p:nvPr/>
        </p:nvSpPr>
        <p:spPr>
          <a:xfrm>
            <a:off x="574625" y="4376142"/>
            <a:ext cx="1115839" cy="139526"/>
          </a:xfrm>
          <a:prstGeom prst="rect">
            <a:avLst/>
          </a:prstGeom>
          <a:noFill/>
          <a:ln/>
        </p:spPr>
        <p:txBody>
          <a:bodyPr wrap="none" lIns="0" tIns="0" rIns="0" bIns="0" rtlCol="0" anchor="t"/>
          <a:lstStyle/>
          <a:p>
            <a:pPr marL="0" indent="0" algn="l">
              <a:lnSpc>
                <a:spcPts val="1050"/>
              </a:lnSpc>
              <a:buNone/>
            </a:pPr>
            <a:r>
              <a:rPr lang="en-US" sz="850" dirty="0">
                <a:solidFill>
                  <a:srgbClr val="3D3E44"/>
                </a:solidFill>
                <a:latin typeface="Montserrat Medium" pitchFamily="34" charset="0"/>
                <a:ea typeface="Montserrat Medium" pitchFamily="34" charset="-122"/>
                <a:cs typeface="Montserrat Medium" pitchFamily="34" charset="-120"/>
              </a:rPr>
              <a:t>Kosten beachten</a:t>
            </a:r>
            <a:endParaRPr lang="en-US" sz="850" dirty="0"/>
          </a:p>
        </p:txBody>
      </p:sp>
      <p:sp>
        <p:nvSpPr>
          <p:cNvPr id="24" name="Text 21"/>
          <p:cNvSpPr/>
          <p:nvPr/>
        </p:nvSpPr>
        <p:spPr>
          <a:xfrm>
            <a:off x="574625" y="4549378"/>
            <a:ext cx="3908152" cy="116384"/>
          </a:xfrm>
          <a:prstGeom prst="rect">
            <a:avLst/>
          </a:prstGeom>
          <a:noFill/>
          <a:ln/>
        </p:spPr>
        <p:txBody>
          <a:bodyPr wrap="none" lIns="0" tIns="0" rIns="0" bIns="0" rtlCol="0" anchor="t"/>
          <a:lstStyle/>
          <a:p>
            <a:pPr marL="0" indent="0" algn="l">
              <a:lnSpc>
                <a:spcPts val="900"/>
              </a:lnSpc>
              <a:buNone/>
            </a:pPr>
            <a:r>
              <a:rPr lang="en-US" sz="700" dirty="0">
                <a:solidFill>
                  <a:srgbClr val="3D3E44"/>
                </a:solidFill>
                <a:latin typeface="Inter Light" pitchFamily="34" charset="0"/>
                <a:ea typeface="Inter Light" pitchFamily="34" charset="-122"/>
                <a:cs typeface="Inter Light" pitchFamily="34" charset="-120"/>
              </a:rPr>
              <a:t>Migration, Schulung und Wartung einplanen</a:t>
            </a:r>
            <a:endParaRPr lang="en-US" sz="700" dirty="0"/>
          </a:p>
        </p:txBody>
      </p:sp>
      <p:sp>
        <p:nvSpPr>
          <p:cNvPr id="25" name="Shape 22"/>
          <p:cNvSpPr/>
          <p:nvPr/>
        </p:nvSpPr>
        <p:spPr>
          <a:xfrm>
            <a:off x="4572000" y="4286920"/>
            <a:ext cx="4086597" cy="468064"/>
          </a:xfrm>
          <a:prstGeom prst="rect">
            <a:avLst/>
          </a:prstGeom>
          <a:solidFill>
            <a:srgbClr val="EFF0F6"/>
          </a:solidFill>
          <a:ln/>
        </p:spPr>
        <p:txBody>
          <a:bodyPr/>
          <a:lstStyle/>
          <a:p>
            <a:endParaRPr lang="de-DE"/>
          </a:p>
        </p:txBody>
      </p:sp>
      <p:sp>
        <p:nvSpPr>
          <p:cNvPr id="26" name="Shape 23"/>
          <p:cNvSpPr/>
          <p:nvPr/>
        </p:nvSpPr>
        <p:spPr>
          <a:xfrm>
            <a:off x="4572000" y="4286920"/>
            <a:ext cx="9525" cy="468064"/>
          </a:xfrm>
          <a:prstGeom prst="roundRect">
            <a:avLst>
              <a:gd name="adj" fmla="val 843486"/>
            </a:avLst>
          </a:prstGeom>
          <a:solidFill>
            <a:srgbClr val="C5C7D2"/>
          </a:solidFill>
          <a:ln/>
        </p:spPr>
        <p:txBody>
          <a:bodyPr/>
          <a:lstStyle/>
          <a:p>
            <a:endParaRPr lang="de-DE"/>
          </a:p>
        </p:txBody>
      </p:sp>
      <p:sp>
        <p:nvSpPr>
          <p:cNvPr id="27" name="Shape 24"/>
          <p:cNvSpPr/>
          <p:nvPr/>
        </p:nvSpPr>
        <p:spPr>
          <a:xfrm>
            <a:off x="4572000" y="4286920"/>
            <a:ext cx="4086597" cy="9525"/>
          </a:xfrm>
          <a:prstGeom prst="roundRect">
            <a:avLst>
              <a:gd name="adj" fmla="val 843486"/>
            </a:avLst>
          </a:prstGeom>
          <a:solidFill>
            <a:srgbClr val="C5C7D2"/>
          </a:solidFill>
          <a:ln/>
        </p:spPr>
        <p:txBody>
          <a:bodyPr/>
          <a:lstStyle/>
          <a:p>
            <a:endParaRPr lang="de-DE"/>
          </a:p>
        </p:txBody>
      </p:sp>
      <p:sp>
        <p:nvSpPr>
          <p:cNvPr id="28" name="Text 25"/>
          <p:cNvSpPr/>
          <p:nvPr/>
        </p:nvSpPr>
        <p:spPr>
          <a:xfrm>
            <a:off x="4661222" y="4376142"/>
            <a:ext cx="1186904" cy="139526"/>
          </a:xfrm>
          <a:prstGeom prst="rect">
            <a:avLst/>
          </a:prstGeom>
          <a:noFill/>
          <a:ln/>
        </p:spPr>
        <p:txBody>
          <a:bodyPr wrap="none" lIns="0" tIns="0" rIns="0" bIns="0" rtlCol="0" anchor="t"/>
          <a:lstStyle/>
          <a:p>
            <a:pPr marL="0" indent="0" algn="l">
              <a:lnSpc>
                <a:spcPts val="1050"/>
              </a:lnSpc>
              <a:buNone/>
            </a:pPr>
            <a:r>
              <a:rPr lang="en-US" sz="850" dirty="0">
                <a:solidFill>
                  <a:srgbClr val="3D3E44"/>
                </a:solidFill>
                <a:latin typeface="Montserrat Medium" pitchFamily="34" charset="0"/>
                <a:ea typeface="Montserrat Medium" pitchFamily="34" charset="-122"/>
                <a:cs typeface="Montserrat Medium" pitchFamily="34" charset="-120"/>
              </a:rPr>
              <a:t>Digitale Souveränität</a:t>
            </a:r>
            <a:endParaRPr lang="en-US" sz="850" dirty="0"/>
          </a:p>
        </p:txBody>
      </p:sp>
      <p:sp>
        <p:nvSpPr>
          <p:cNvPr id="29" name="Text 26"/>
          <p:cNvSpPr/>
          <p:nvPr/>
        </p:nvSpPr>
        <p:spPr>
          <a:xfrm>
            <a:off x="4661222" y="4549378"/>
            <a:ext cx="3908152" cy="116384"/>
          </a:xfrm>
          <a:prstGeom prst="rect">
            <a:avLst/>
          </a:prstGeom>
          <a:noFill/>
          <a:ln/>
        </p:spPr>
        <p:txBody>
          <a:bodyPr wrap="none" lIns="0" tIns="0" rIns="0" bIns="0" rtlCol="0" anchor="t"/>
          <a:lstStyle/>
          <a:p>
            <a:pPr marL="0" indent="0" algn="l">
              <a:lnSpc>
                <a:spcPts val="900"/>
              </a:lnSpc>
              <a:buNone/>
            </a:pPr>
            <a:r>
              <a:rPr lang="en-US" sz="700" dirty="0">
                <a:solidFill>
                  <a:srgbClr val="3D3E44"/>
                </a:solidFill>
                <a:latin typeface="Inter Light" pitchFamily="34" charset="0"/>
                <a:ea typeface="Inter Light" pitchFamily="34" charset="-122"/>
                <a:cs typeface="Inter Light" pitchFamily="34" charset="-120"/>
              </a:rPr>
              <a:t>Unabhängigkeit und langfristige Kontrolle</a:t>
            </a:r>
            <a:endParaRPr lang="en-US" sz="700" dirty="0"/>
          </a:p>
        </p:txBody>
      </p:sp>
      <p:pic>
        <p:nvPicPr>
          <p:cNvPr id="31" name="Grafik 30">
            <a:extLst>
              <a:ext uri="{FF2B5EF4-FFF2-40B4-BE49-F238E27FC236}">
                <a16:creationId xmlns:a16="http://schemas.microsoft.com/office/drawing/2014/main" id="{057453CD-6599-6FA8-2349-CA2FAE7399B7}"/>
              </a:ext>
            </a:extLst>
          </p:cNvPr>
          <p:cNvPicPr>
            <a:picLocks noChangeAspect="1"/>
          </p:cNvPicPr>
          <p:nvPr/>
        </p:nvPicPr>
        <p:blipFill>
          <a:blip r:embed="rId4"/>
          <a:stretch>
            <a:fillRect/>
          </a:stretch>
        </p:blipFill>
        <p:spPr>
          <a:xfrm>
            <a:off x="42784" y="54200"/>
            <a:ext cx="392645" cy="413869"/>
          </a:xfrm>
          <a:prstGeom prst="rect">
            <a:avLst/>
          </a:prstGeom>
        </p:spPr>
      </p:pic>
      <p:pic>
        <p:nvPicPr>
          <p:cNvPr id="35" name="Grafik 34">
            <a:extLst>
              <a:ext uri="{FF2B5EF4-FFF2-40B4-BE49-F238E27FC236}">
                <a16:creationId xmlns:a16="http://schemas.microsoft.com/office/drawing/2014/main" id="{3A671DEC-BE68-1820-5F3C-2B194108C6BF}"/>
              </a:ext>
            </a:extLst>
          </p:cNvPr>
          <p:cNvPicPr>
            <a:picLocks noChangeAspect="1"/>
          </p:cNvPicPr>
          <p:nvPr/>
        </p:nvPicPr>
        <p:blipFill>
          <a:blip r:embed="rId5"/>
          <a:stretch>
            <a:fillRect/>
          </a:stretch>
        </p:blipFill>
        <p:spPr>
          <a:xfrm>
            <a:off x="2506136" y="5706"/>
            <a:ext cx="3685313" cy="562930"/>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681</Words>
  <Application>Microsoft Office PowerPoint</Application>
  <PresentationFormat>Bildschirmpräsentation (16:9)</PresentationFormat>
  <Paragraphs>137</Paragraphs>
  <Slides>9</Slides>
  <Notes>9</Notes>
  <HiddenSlides>0</HiddenSlides>
  <MMClips>0</MMClips>
  <ScaleCrop>false</ScaleCrop>
  <HeadingPairs>
    <vt:vector size="6" baseType="variant">
      <vt:variant>
        <vt:lpstr>Verwendete Schriftarten</vt:lpstr>
      </vt:variant>
      <vt:variant>
        <vt:i4>3</vt:i4>
      </vt:variant>
      <vt:variant>
        <vt:lpstr>Design</vt:lpstr>
      </vt:variant>
      <vt:variant>
        <vt:i4>1</vt:i4>
      </vt:variant>
      <vt:variant>
        <vt:lpstr>Folientitel</vt:lpstr>
      </vt:variant>
      <vt:variant>
        <vt:i4>9</vt:i4>
      </vt:variant>
    </vt:vector>
  </HeadingPairs>
  <TitlesOfParts>
    <vt:vector size="13" baseType="lpstr">
      <vt:lpstr>Arial</vt:lpstr>
      <vt:lpstr>Montserrat Medium</vt:lpstr>
      <vt:lpstr>Inter Light</vt:lpstr>
      <vt:lpstr>Office Theme</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lpstr>PowerPoint-Präsentation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subject/>
  <dc:creator>Dieter Friedrich</dc:creator>
  <cp:lastModifiedBy>Dieter Friedrich</cp:lastModifiedBy>
  <cp:revision>3</cp:revision>
  <dcterms:created xsi:type="dcterms:W3CDTF">2026-05-10T15:18:15Z</dcterms:created>
  <dcterms:modified xsi:type="dcterms:W3CDTF">2026-05-11T15:02:26Z</dcterms:modified>
</cp:coreProperties>
</file>